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2" r:id="rId1"/>
  </p:sldMasterIdLst>
  <p:notesMasterIdLst>
    <p:notesMasterId r:id="rId45"/>
  </p:notesMasterIdLst>
  <p:sldIdLst>
    <p:sldId id="260" r:id="rId2"/>
    <p:sldId id="278" r:id="rId3"/>
    <p:sldId id="317" r:id="rId4"/>
    <p:sldId id="280" r:id="rId5"/>
    <p:sldId id="268" r:id="rId6"/>
    <p:sldId id="322" r:id="rId7"/>
    <p:sldId id="264" r:id="rId8"/>
    <p:sldId id="270" r:id="rId9"/>
    <p:sldId id="313" r:id="rId10"/>
    <p:sldId id="256" r:id="rId11"/>
    <p:sldId id="319" r:id="rId12"/>
    <p:sldId id="318" r:id="rId13"/>
    <p:sldId id="262" r:id="rId14"/>
    <p:sldId id="323" r:id="rId15"/>
    <p:sldId id="272" r:id="rId16"/>
    <p:sldId id="321" r:id="rId17"/>
    <p:sldId id="263" r:id="rId18"/>
    <p:sldId id="258" r:id="rId19"/>
    <p:sldId id="273" r:id="rId20"/>
    <p:sldId id="274" r:id="rId21"/>
    <p:sldId id="290" r:id="rId22"/>
    <p:sldId id="277" r:id="rId23"/>
    <p:sldId id="261" r:id="rId24"/>
    <p:sldId id="292" r:id="rId25"/>
    <p:sldId id="281" r:id="rId26"/>
    <p:sldId id="312" r:id="rId27"/>
    <p:sldId id="284" r:id="rId28"/>
    <p:sldId id="314" r:id="rId29"/>
    <p:sldId id="288" r:id="rId30"/>
    <p:sldId id="289" r:id="rId31"/>
    <p:sldId id="324" r:id="rId32"/>
    <p:sldId id="326" r:id="rId33"/>
    <p:sldId id="325" r:id="rId34"/>
    <p:sldId id="328" r:id="rId35"/>
    <p:sldId id="327" r:id="rId36"/>
    <p:sldId id="316" r:id="rId37"/>
    <p:sldId id="301" r:id="rId38"/>
    <p:sldId id="296" r:id="rId39"/>
    <p:sldId id="305" r:id="rId40"/>
    <p:sldId id="304" r:id="rId41"/>
    <p:sldId id="309" r:id="rId42"/>
    <p:sldId id="291" r:id="rId43"/>
    <p:sldId id="310" r:id="rId44"/>
  </p:sldIdLst>
  <p:sldSz cx="9144000" cy="6858000" type="screen4x3"/>
  <p:notesSz cx="68580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85000" autoAdjust="0"/>
  </p:normalViewPr>
  <p:slideViewPr>
    <p:cSldViewPr>
      <p:cViewPr>
        <p:scale>
          <a:sx n="52" d="100"/>
          <a:sy n="52" d="100"/>
        </p:scale>
        <p:origin x="-1890" y="-300"/>
      </p:cViewPr>
      <p:guideLst>
        <p:guide orient="horz" pos="2160"/>
        <p:guide pos="2880"/>
      </p:guideLst>
    </p:cSldViewPr>
  </p:slideViewPr>
  <p:outlineViewPr>
    <p:cViewPr>
      <p:scale>
        <a:sx n="33" d="100"/>
        <a:sy n="33" d="100"/>
      </p:scale>
      <p:origin x="0" y="2580"/>
    </p:cViewPr>
  </p:outlineViewPr>
  <p:notesTextViewPr>
    <p:cViewPr>
      <p:scale>
        <a:sx n="100" d="100"/>
        <a:sy n="100" d="100"/>
      </p:scale>
      <p:origin x="0" y="0"/>
    </p:cViewPr>
  </p:notesTextViewPr>
  <p:notesViewPr>
    <p:cSldViewPr>
      <p:cViewPr varScale="1">
        <p:scale>
          <a:sx n="59" d="100"/>
          <a:sy n="59" d="100"/>
        </p:scale>
        <p:origin x="-2556" y="-90"/>
      </p:cViewPr>
      <p:guideLst>
        <p:guide orient="horz" pos="2909"/>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DEDDF1-FBC2-47B1-B257-7D0A112D3336}"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B7FD4183-829E-4AAE-8F80-656DAF846A06}">
      <dgm:prSet phldrT="[Text]" custT="1"/>
      <dgm:spPr/>
      <dgm:t>
        <a:bodyPr/>
        <a:lstStyle/>
        <a:p>
          <a:r>
            <a:rPr lang="en-US" sz="1800" b="1" dirty="0" smtClean="0"/>
            <a:t>Identify </a:t>
          </a:r>
        </a:p>
        <a:p>
          <a:r>
            <a:rPr lang="en-US" sz="1400" dirty="0" smtClean="0"/>
            <a:t>(strengths, weaknesses, even some challenging vocabulary</a:t>
          </a:r>
          <a:r>
            <a:rPr lang="en-US" sz="1800" dirty="0" smtClean="0"/>
            <a:t>)</a:t>
          </a:r>
          <a:endParaRPr lang="en-US" sz="1800" dirty="0"/>
        </a:p>
      </dgm:t>
    </dgm:pt>
    <dgm:pt modelId="{8DB31C22-AF17-4BDA-99E3-4BC112379C0F}" type="parTrans" cxnId="{BB3E1076-962A-428C-A6FD-7326AB8F2C72}">
      <dgm:prSet/>
      <dgm:spPr/>
      <dgm:t>
        <a:bodyPr/>
        <a:lstStyle/>
        <a:p>
          <a:endParaRPr lang="en-US"/>
        </a:p>
      </dgm:t>
    </dgm:pt>
    <dgm:pt modelId="{72B10575-3E77-4050-8ACC-D6279AFFB8BA}" type="sibTrans" cxnId="{BB3E1076-962A-428C-A6FD-7326AB8F2C72}">
      <dgm:prSet/>
      <dgm:spPr/>
      <dgm:t>
        <a:bodyPr/>
        <a:lstStyle/>
        <a:p>
          <a:endParaRPr lang="en-US"/>
        </a:p>
      </dgm:t>
    </dgm:pt>
    <dgm:pt modelId="{97860FBA-77E2-4278-ABD1-A42DFA871E99}">
      <dgm:prSet phldrT="[Text]"/>
      <dgm:spPr/>
      <dgm:t>
        <a:bodyPr/>
        <a:lstStyle/>
        <a:p>
          <a:endParaRPr lang="en-US" dirty="0"/>
        </a:p>
      </dgm:t>
    </dgm:pt>
    <dgm:pt modelId="{A5362CE7-2413-46E9-A727-32AF515F21C9}" type="parTrans" cxnId="{7AA6D5ED-1389-45F5-AFA7-BAC91C8711FC}">
      <dgm:prSet/>
      <dgm:spPr/>
      <dgm:t>
        <a:bodyPr/>
        <a:lstStyle/>
        <a:p>
          <a:endParaRPr lang="en-US"/>
        </a:p>
      </dgm:t>
    </dgm:pt>
    <dgm:pt modelId="{A3583519-7309-43EB-87A3-C6B1BF12ECAB}" type="sibTrans" cxnId="{7AA6D5ED-1389-45F5-AFA7-BAC91C8711FC}">
      <dgm:prSet/>
      <dgm:spPr/>
      <dgm:t>
        <a:bodyPr/>
        <a:lstStyle/>
        <a:p>
          <a:endParaRPr lang="en-US"/>
        </a:p>
      </dgm:t>
    </dgm:pt>
    <dgm:pt modelId="{15CB4FF5-8E8A-428B-B65B-D76F5409EC1B}">
      <dgm:prSet phldrT="[Text]" custT="1"/>
      <dgm:spPr/>
      <dgm:t>
        <a:bodyPr/>
        <a:lstStyle/>
        <a:p>
          <a:r>
            <a:rPr lang="en-US" sz="1800" b="1" dirty="0" smtClean="0"/>
            <a:t>Interpret</a:t>
          </a:r>
        </a:p>
        <a:p>
          <a:r>
            <a:rPr lang="en-US" sz="1600" dirty="0" smtClean="0"/>
            <a:t> </a:t>
          </a:r>
          <a:r>
            <a:rPr lang="en-US" sz="1400" dirty="0" smtClean="0"/>
            <a:t>(what does this mean to you? In your own words…)</a:t>
          </a:r>
        </a:p>
        <a:p>
          <a:endParaRPr lang="en-US" sz="1600" dirty="0"/>
        </a:p>
      </dgm:t>
    </dgm:pt>
    <dgm:pt modelId="{FE52CBA8-612F-4384-9960-ED9216B52210}" type="parTrans" cxnId="{97C5B3EE-C314-4FA8-B5EE-DFAA8CDE78B1}">
      <dgm:prSet/>
      <dgm:spPr/>
      <dgm:t>
        <a:bodyPr/>
        <a:lstStyle/>
        <a:p>
          <a:endParaRPr lang="en-US"/>
        </a:p>
      </dgm:t>
    </dgm:pt>
    <dgm:pt modelId="{DC5C0495-61AE-4F12-9CEB-2491450D6F59}" type="sibTrans" cxnId="{97C5B3EE-C314-4FA8-B5EE-DFAA8CDE78B1}">
      <dgm:prSet/>
      <dgm:spPr/>
      <dgm:t>
        <a:bodyPr/>
        <a:lstStyle/>
        <a:p>
          <a:endParaRPr lang="en-US"/>
        </a:p>
      </dgm:t>
    </dgm:pt>
    <dgm:pt modelId="{921ACEB9-33B6-4A0A-92DC-19F97C213CC1}">
      <dgm:prSet phldrT="[Text]"/>
      <dgm:spPr/>
      <dgm:t>
        <a:bodyPr/>
        <a:lstStyle/>
        <a:p>
          <a:endParaRPr lang="en-US" dirty="0"/>
        </a:p>
      </dgm:t>
    </dgm:pt>
    <dgm:pt modelId="{4AD92962-FFCD-4073-BFA4-EBAE11C9A702}" type="parTrans" cxnId="{288697FF-3912-428B-8AE7-A9969BF21E1B}">
      <dgm:prSet/>
      <dgm:spPr/>
      <dgm:t>
        <a:bodyPr/>
        <a:lstStyle/>
        <a:p>
          <a:endParaRPr lang="en-US"/>
        </a:p>
      </dgm:t>
    </dgm:pt>
    <dgm:pt modelId="{61F161D0-FFFA-4EB1-AEFA-0441E5A254CA}" type="sibTrans" cxnId="{288697FF-3912-428B-8AE7-A9969BF21E1B}">
      <dgm:prSet/>
      <dgm:spPr/>
      <dgm:t>
        <a:bodyPr/>
        <a:lstStyle/>
        <a:p>
          <a:endParaRPr lang="en-US"/>
        </a:p>
      </dgm:t>
    </dgm:pt>
    <dgm:pt modelId="{533B3F09-34D9-4E7F-9F8A-C3CCD9DFA0EC}">
      <dgm:prSet phldrT="[Text]" custT="1"/>
      <dgm:spPr/>
      <dgm:t>
        <a:bodyPr/>
        <a:lstStyle/>
        <a:p>
          <a:pPr algn="ctr"/>
          <a:r>
            <a:rPr lang="en-US" sz="1500" b="1" dirty="0" smtClean="0"/>
            <a:t>                 </a:t>
          </a:r>
        </a:p>
        <a:p>
          <a:pPr algn="ctr"/>
          <a:endParaRPr lang="en-US" sz="1500" b="1" dirty="0" smtClean="0"/>
        </a:p>
        <a:p>
          <a:pPr algn="ctr"/>
          <a:r>
            <a:rPr lang="en-US" sz="1600" b="1" dirty="0" smtClean="0"/>
            <a:t>Communicate</a:t>
          </a:r>
          <a:r>
            <a:rPr lang="en-US" sz="1600" dirty="0" smtClean="0"/>
            <a:t> </a:t>
          </a:r>
          <a:r>
            <a:rPr lang="en-US" sz="1400" dirty="0" smtClean="0"/>
            <a:t>(how would you communicate this to someone else)</a:t>
          </a:r>
          <a:endParaRPr lang="en-US" sz="1400" dirty="0"/>
        </a:p>
      </dgm:t>
    </dgm:pt>
    <dgm:pt modelId="{4F0BF5AF-CDDB-419D-9AB7-596A0FD1030E}" type="parTrans" cxnId="{C4E5A657-5D79-41BC-8E41-EDEC24D15AF4}">
      <dgm:prSet/>
      <dgm:spPr/>
      <dgm:t>
        <a:bodyPr/>
        <a:lstStyle/>
        <a:p>
          <a:endParaRPr lang="en-US"/>
        </a:p>
      </dgm:t>
    </dgm:pt>
    <dgm:pt modelId="{F5A7824B-6EFA-4A1E-922F-60E0B924B434}" type="sibTrans" cxnId="{C4E5A657-5D79-41BC-8E41-EDEC24D15AF4}">
      <dgm:prSet/>
      <dgm:spPr/>
      <dgm:t>
        <a:bodyPr/>
        <a:lstStyle/>
        <a:p>
          <a:endParaRPr lang="en-US"/>
        </a:p>
      </dgm:t>
    </dgm:pt>
    <dgm:pt modelId="{6DCC1013-BB36-4627-ADF1-FC1D8F5CA55F}">
      <dgm:prSet phldrT="[Text]" custT="1"/>
      <dgm:spPr/>
      <dgm:t>
        <a:bodyPr/>
        <a:lstStyle/>
        <a:p>
          <a:r>
            <a:rPr lang="en-US" sz="2600" dirty="0" smtClean="0"/>
            <a:t>Create </a:t>
          </a:r>
          <a:r>
            <a:rPr lang="en-US" sz="1800" dirty="0" smtClean="0"/>
            <a:t>a symbol</a:t>
          </a:r>
          <a:endParaRPr lang="en-US" sz="1800" dirty="0"/>
        </a:p>
      </dgm:t>
    </dgm:pt>
    <dgm:pt modelId="{FD2DFDB7-6D59-4171-8BB7-506A90227011}" type="parTrans" cxnId="{1FE4BD8A-1C78-42E0-AF76-C2D5904B96E5}">
      <dgm:prSet/>
      <dgm:spPr/>
      <dgm:t>
        <a:bodyPr/>
        <a:lstStyle/>
        <a:p>
          <a:endParaRPr lang="en-US"/>
        </a:p>
      </dgm:t>
    </dgm:pt>
    <dgm:pt modelId="{9E689EB7-7B4D-4F2F-99AC-C1AC15252E51}" type="sibTrans" cxnId="{1FE4BD8A-1C78-42E0-AF76-C2D5904B96E5}">
      <dgm:prSet/>
      <dgm:spPr/>
      <dgm:t>
        <a:bodyPr/>
        <a:lstStyle/>
        <a:p>
          <a:endParaRPr lang="en-US"/>
        </a:p>
      </dgm:t>
    </dgm:pt>
    <dgm:pt modelId="{B10DED8B-6932-4E10-BD71-E734AAA2A697}">
      <dgm:prSet phldrT="[Text]"/>
      <dgm:spPr/>
      <dgm:t>
        <a:bodyPr/>
        <a:lstStyle/>
        <a:p>
          <a:endParaRPr lang="en-US" dirty="0"/>
        </a:p>
      </dgm:t>
    </dgm:pt>
    <dgm:pt modelId="{35E6C1D5-88EC-424F-B19E-4599B06684DA}" type="sibTrans" cxnId="{38F536F9-9474-4785-AC6D-5353A2CA8224}">
      <dgm:prSet/>
      <dgm:spPr/>
      <dgm:t>
        <a:bodyPr/>
        <a:lstStyle/>
        <a:p>
          <a:endParaRPr lang="en-US"/>
        </a:p>
      </dgm:t>
    </dgm:pt>
    <dgm:pt modelId="{00B29D27-2D7E-4877-AF51-3274812A8D90}" type="parTrans" cxnId="{38F536F9-9474-4785-AC6D-5353A2CA8224}">
      <dgm:prSet/>
      <dgm:spPr/>
      <dgm:t>
        <a:bodyPr/>
        <a:lstStyle/>
        <a:p>
          <a:endParaRPr lang="en-US"/>
        </a:p>
      </dgm:t>
    </dgm:pt>
    <dgm:pt modelId="{BB9C453D-668F-4E70-ACDE-A0AF4D696008}">
      <dgm:prSet phldrT="[Text]"/>
      <dgm:spPr/>
      <dgm:t>
        <a:bodyPr/>
        <a:lstStyle/>
        <a:p>
          <a:endParaRPr lang="en-US" dirty="0"/>
        </a:p>
      </dgm:t>
    </dgm:pt>
    <dgm:pt modelId="{6591E852-4737-434F-8CF5-8AD9974267BB}" type="sibTrans" cxnId="{063D04FD-9EF9-43E9-B65E-2786E334495D}">
      <dgm:prSet/>
      <dgm:spPr/>
      <dgm:t>
        <a:bodyPr/>
        <a:lstStyle/>
        <a:p>
          <a:endParaRPr lang="en-US"/>
        </a:p>
      </dgm:t>
    </dgm:pt>
    <dgm:pt modelId="{65D27FE2-AC5B-44F7-ABE9-CA21F35EE8BA}" type="parTrans" cxnId="{063D04FD-9EF9-43E9-B65E-2786E334495D}">
      <dgm:prSet/>
      <dgm:spPr/>
      <dgm:t>
        <a:bodyPr/>
        <a:lstStyle/>
        <a:p>
          <a:endParaRPr lang="en-US"/>
        </a:p>
      </dgm:t>
    </dgm:pt>
    <dgm:pt modelId="{8ED0204D-E789-4C6B-B294-59FB7E3B0F58}" type="pres">
      <dgm:prSet presAssocID="{C8DEDDF1-FBC2-47B1-B257-7D0A112D3336}" presName="cycleMatrixDiagram" presStyleCnt="0">
        <dgm:presLayoutVars>
          <dgm:chMax val="1"/>
          <dgm:dir/>
          <dgm:animLvl val="lvl"/>
          <dgm:resizeHandles val="exact"/>
        </dgm:presLayoutVars>
      </dgm:prSet>
      <dgm:spPr/>
      <dgm:t>
        <a:bodyPr/>
        <a:lstStyle/>
        <a:p>
          <a:endParaRPr lang="en-US"/>
        </a:p>
      </dgm:t>
    </dgm:pt>
    <dgm:pt modelId="{12F44A2C-3AFD-4935-9051-3BFBF9A0F6E1}" type="pres">
      <dgm:prSet presAssocID="{C8DEDDF1-FBC2-47B1-B257-7D0A112D3336}" presName="children" presStyleCnt="0"/>
      <dgm:spPr/>
    </dgm:pt>
    <dgm:pt modelId="{B99E688D-B13C-4DFB-ACA0-186786EE1E7B}" type="pres">
      <dgm:prSet presAssocID="{C8DEDDF1-FBC2-47B1-B257-7D0A112D3336}" presName="child1group" presStyleCnt="0"/>
      <dgm:spPr/>
    </dgm:pt>
    <dgm:pt modelId="{4DB6D39F-EB86-4807-9379-82A301561BA2}" type="pres">
      <dgm:prSet presAssocID="{C8DEDDF1-FBC2-47B1-B257-7D0A112D3336}" presName="child1" presStyleLbl="bgAcc1" presStyleIdx="0" presStyleCnt="4" custScaleX="142487" custScaleY="101374" custLinFactNeighborX="-33298" custLinFactNeighborY="-5297"/>
      <dgm:spPr/>
      <dgm:t>
        <a:bodyPr/>
        <a:lstStyle/>
        <a:p>
          <a:endParaRPr lang="en-US"/>
        </a:p>
      </dgm:t>
    </dgm:pt>
    <dgm:pt modelId="{BAECBA40-9D08-4EDD-A6CD-311DCA71D453}" type="pres">
      <dgm:prSet presAssocID="{C8DEDDF1-FBC2-47B1-B257-7D0A112D3336}" presName="child1Text" presStyleLbl="bgAcc1" presStyleIdx="0" presStyleCnt="4">
        <dgm:presLayoutVars>
          <dgm:bulletEnabled val="1"/>
        </dgm:presLayoutVars>
      </dgm:prSet>
      <dgm:spPr/>
      <dgm:t>
        <a:bodyPr/>
        <a:lstStyle/>
        <a:p>
          <a:endParaRPr lang="en-US"/>
        </a:p>
      </dgm:t>
    </dgm:pt>
    <dgm:pt modelId="{75243BE9-B15E-492E-8067-BA2337813517}" type="pres">
      <dgm:prSet presAssocID="{C8DEDDF1-FBC2-47B1-B257-7D0A112D3336}" presName="child2group" presStyleCnt="0"/>
      <dgm:spPr/>
    </dgm:pt>
    <dgm:pt modelId="{2757A0CF-6F08-4C8B-AC22-190DF7E15C5B}" type="pres">
      <dgm:prSet presAssocID="{C8DEDDF1-FBC2-47B1-B257-7D0A112D3336}" presName="child2" presStyleLbl="bgAcc1" presStyleIdx="1" presStyleCnt="4" custScaleX="151080" custLinFactNeighborX="25130"/>
      <dgm:spPr/>
      <dgm:t>
        <a:bodyPr/>
        <a:lstStyle/>
        <a:p>
          <a:endParaRPr lang="en-US"/>
        </a:p>
      </dgm:t>
    </dgm:pt>
    <dgm:pt modelId="{543FEA1E-7F8F-4AB7-95E6-3E171D98CBDE}" type="pres">
      <dgm:prSet presAssocID="{C8DEDDF1-FBC2-47B1-B257-7D0A112D3336}" presName="child2Text" presStyleLbl="bgAcc1" presStyleIdx="1" presStyleCnt="4">
        <dgm:presLayoutVars>
          <dgm:bulletEnabled val="1"/>
        </dgm:presLayoutVars>
      </dgm:prSet>
      <dgm:spPr/>
      <dgm:t>
        <a:bodyPr/>
        <a:lstStyle/>
        <a:p>
          <a:endParaRPr lang="en-US"/>
        </a:p>
      </dgm:t>
    </dgm:pt>
    <dgm:pt modelId="{80F6CE33-587A-493A-890D-1FDF1C6B0A56}" type="pres">
      <dgm:prSet presAssocID="{C8DEDDF1-FBC2-47B1-B257-7D0A112D3336}" presName="child3group" presStyleCnt="0"/>
      <dgm:spPr/>
    </dgm:pt>
    <dgm:pt modelId="{7D8AF7E0-56E4-40BD-908A-82EF052B55F9}" type="pres">
      <dgm:prSet presAssocID="{C8DEDDF1-FBC2-47B1-B257-7D0A112D3336}" presName="child3" presStyleLbl="bgAcc1" presStyleIdx="2" presStyleCnt="4" custScaleX="148034" custLinFactNeighborX="51055" custLinFactNeighborY="-636"/>
      <dgm:spPr/>
      <dgm:t>
        <a:bodyPr/>
        <a:lstStyle/>
        <a:p>
          <a:endParaRPr lang="en-US"/>
        </a:p>
      </dgm:t>
    </dgm:pt>
    <dgm:pt modelId="{FB90666D-5D0F-4E57-94A2-B3C247DAD66A}" type="pres">
      <dgm:prSet presAssocID="{C8DEDDF1-FBC2-47B1-B257-7D0A112D3336}" presName="child3Text" presStyleLbl="bgAcc1" presStyleIdx="2" presStyleCnt="4">
        <dgm:presLayoutVars>
          <dgm:bulletEnabled val="1"/>
        </dgm:presLayoutVars>
      </dgm:prSet>
      <dgm:spPr/>
      <dgm:t>
        <a:bodyPr/>
        <a:lstStyle/>
        <a:p>
          <a:endParaRPr lang="en-US"/>
        </a:p>
      </dgm:t>
    </dgm:pt>
    <dgm:pt modelId="{8DF40FEA-D43D-4A36-B08E-6D99BCBB2C6A}" type="pres">
      <dgm:prSet presAssocID="{C8DEDDF1-FBC2-47B1-B257-7D0A112D3336}" presName="child4group" presStyleCnt="0"/>
      <dgm:spPr/>
    </dgm:pt>
    <dgm:pt modelId="{1A294CEF-A237-4D0C-BCDA-8D5C9A142A0B}" type="pres">
      <dgm:prSet presAssocID="{C8DEDDF1-FBC2-47B1-B257-7D0A112D3336}" presName="child4" presStyleLbl="bgAcc1" presStyleIdx="3" presStyleCnt="4" custScaleX="147032" custLinFactNeighborX="-46543" custLinFactNeighborY="-5932"/>
      <dgm:spPr/>
      <dgm:t>
        <a:bodyPr/>
        <a:lstStyle/>
        <a:p>
          <a:endParaRPr lang="en-US"/>
        </a:p>
      </dgm:t>
    </dgm:pt>
    <dgm:pt modelId="{4A922D63-B3ED-4288-B1F3-F398120B1A04}" type="pres">
      <dgm:prSet presAssocID="{C8DEDDF1-FBC2-47B1-B257-7D0A112D3336}" presName="child4Text" presStyleLbl="bgAcc1" presStyleIdx="3" presStyleCnt="4">
        <dgm:presLayoutVars>
          <dgm:bulletEnabled val="1"/>
        </dgm:presLayoutVars>
      </dgm:prSet>
      <dgm:spPr/>
      <dgm:t>
        <a:bodyPr/>
        <a:lstStyle/>
        <a:p>
          <a:endParaRPr lang="en-US"/>
        </a:p>
      </dgm:t>
    </dgm:pt>
    <dgm:pt modelId="{29E1A242-FC7F-42B1-96EE-D49057A6F1C3}" type="pres">
      <dgm:prSet presAssocID="{C8DEDDF1-FBC2-47B1-B257-7D0A112D3336}" presName="childPlaceholder" presStyleCnt="0"/>
      <dgm:spPr/>
    </dgm:pt>
    <dgm:pt modelId="{F35CC52F-902F-457C-ACA4-094D87AFD5BA}" type="pres">
      <dgm:prSet presAssocID="{C8DEDDF1-FBC2-47B1-B257-7D0A112D3336}" presName="circle" presStyleCnt="0"/>
      <dgm:spPr/>
    </dgm:pt>
    <dgm:pt modelId="{2BF10BE6-0FC7-473F-B64E-1FBA2E6EA597}" type="pres">
      <dgm:prSet presAssocID="{C8DEDDF1-FBC2-47B1-B257-7D0A112D3336}" presName="quadrant1" presStyleLbl="node1" presStyleIdx="0" presStyleCnt="4">
        <dgm:presLayoutVars>
          <dgm:chMax val="1"/>
          <dgm:bulletEnabled val="1"/>
        </dgm:presLayoutVars>
      </dgm:prSet>
      <dgm:spPr/>
      <dgm:t>
        <a:bodyPr/>
        <a:lstStyle/>
        <a:p>
          <a:endParaRPr lang="en-US"/>
        </a:p>
      </dgm:t>
    </dgm:pt>
    <dgm:pt modelId="{45D085EE-350B-46D5-85EE-6E1144E9CC34}" type="pres">
      <dgm:prSet presAssocID="{C8DEDDF1-FBC2-47B1-B257-7D0A112D3336}" presName="quadrant2" presStyleLbl="node1" presStyleIdx="1" presStyleCnt="4" custLinFactNeighborX="-513" custLinFactNeighborY="-1535">
        <dgm:presLayoutVars>
          <dgm:chMax val="1"/>
          <dgm:bulletEnabled val="1"/>
        </dgm:presLayoutVars>
      </dgm:prSet>
      <dgm:spPr/>
      <dgm:t>
        <a:bodyPr/>
        <a:lstStyle/>
        <a:p>
          <a:endParaRPr lang="en-US"/>
        </a:p>
      </dgm:t>
    </dgm:pt>
    <dgm:pt modelId="{EC4B086A-2182-4849-8D7D-2F70C5179749}" type="pres">
      <dgm:prSet presAssocID="{C8DEDDF1-FBC2-47B1-B257-7D0A112D3336}" presName="quadrant3" presStyleLbl="node1" presStyleIdx="2" presStyleCnt="4">
        <dgm:presLayoutVars>
          <dgm:chMax val="1"/>
          <dgm:bulletEnabled val="1"/>
        </dgm:presLayoutVars>
      </dgm:prSet>
      <dgm:spPr/>
      <dgm:t>
        <a:bodyPr/>
        <a:lstStyle/>
        <a:p>
          <a:endParaRPr lang="en-US"/>
        </a:p>
      </dgm:t>
    </dgm:pt>
    <dgm:pt modelId="{7869D203-D0EA-40EE-9AB4-F37080CFBB19}" type="pres">
      <dgm:prSet presAssocID="{C8DEDDF1-FBC2-47B1-B257-7D0A112D3336}" presName="quadrant4" presStyleLbl="node1" presStyleIdx="3" presStyleCnt="4">
        <dgm:presLayoutVars>
          <dgm:chMax val="1"/>
          <dgm:bulletEnabled val="1"/>
        </dgm:presLayoutVars>
      </dgm:prSet>
      <dgm:spPr/>
      <dgm:t>
        <a:bodyPr/>
        <a:lstStyle/>
        <a:p>
          <a:endParaRPr lang="en-US"/>
        </a:p>
      </dgm:t>
    </dgm:pt>
    <dgm:pt modelId="{7F0E9C54-0C40-4DAC-A45A-5D10746835E8}" type="pres">
      <dgm:prSet presAssocID="{C8DEDDF1-FBC2-47B1-B257-7D0A112D3336}" presName="quadrantPlaceholder" presStyleCnt="0"/>
      <dgm:spPr/>
    </dgm:pt>
    <dgm:pt modelId="{F3152E09-AD13-4BCF-927E-801039A2DF4F}" type="pres">
      <dgm:prSet presAssocID="{C8DEDDF1-FBC2-47B1-B257-7D0A112D3336}" presName="center1" presStyleLbl="fgShp" presStyleIdx="0" presStyleCnt="2"/>
      <dgm:spPr/>
    </dgm:pt>
    <dgm:pt modelId="{D823424C-EE6E-4D8C-AA71-073FB0DD75C2}" type="pres">
      <dgm:prSet presAssocID="{C8DEDDF1-FBC2-47B1-B257-7D0A112D3336}" presName="center2" presStyleLbl="fgShp" presStyleIdx="1" presStyleCnt="2"/>
      <dgm:spPr/>
    </dgm:pt>
  </dgm:ptLst>
  <dgm:cxnLst>
    <dgm:cxn modelId="{11E8E8A4-FDC0-4A95-84C3-4CD66B0EB244}" type="presOf" srcId="{533B3F09-34D9-4E7F-9F8A-C3CCD9DFA0EC}" destId="{EC4B086A-2182-4849-8D7D-2F70C5179749}" srcOrd="0" destOrd="0" presId="urn:microsoft.com/office/officeart/2005/8/layout/cycle4"/>
    <dgm:cxn modelId="{B657C66B-310C-4835-8325-481C5B9BC9BE}" type="presOf" srcId="{15CB4FF5-8E8A-428B-B65B-D76F5409EC1B}" destId="{45D085EE-350B-46D5-85EE-6E1144E9CC34}" srcOrd="0" destOrd="0" presId="urn:microsoft.com/office/officeart/2005/8/layout/cycle4"/>
    <dgm:cxn modelId="{7AA6D5ED-1389-45F5-AFA7-BAC91C8711FC}" srcId="{B7FD4183-829E-4AAE-8F80-656DAF846A06}" destId="{97860FBA-77E2-4278-ABD1-A42DFA871E99}" srcOrd="0" destOrd="0" parTransId="{A5362CE7-2413-46E9-A727-32AF515F21C9}" sibTransId="{A3583519-7309-43EB-87A3-C6B1BF12ECAB}"/>
    <dgm:cxn modelId="{F3D1C20D-0850-42A2-A407-6873D20BAFC4}" type="presOf" srcId="{97860FBA-77E2-4278-ABD1-A42DFA871E99}" destId="{BAECBA40-9D08-4EDD-A6CD-311DCA71D453}" srcOrd="1" destOrd="0" presId="urn:microsoft.com/office/officeart/2005/8/layout/cycle4"/>
    <dgm:cxn modelId="{8E5E654F-D9A2-46A0-8120-238630B3F309}" type="presOf" srcId="{BB9C453D-668F-4E70-ACDE-A0AF4D696008}" destId="{1A294CEF-A237-4D0C-BCDA-8D5C9A142A0B}" srcOrd="0" destOrd="0" presId="urn:microsoft.com/office/officeart/2005/8/layout/cycle4"/>
    <dgm:cxn modelId="{74CC306F-2076-462A-96D8-5A6136A3CA12}" type="presOf" srcId="{921ACEB9-33B6-4A0A-92DC-19F97C213CC1}" destId="{2757A0CF-6F08-4C8B-AC22-190DF7E15C5B}" srcOrd="0" destOrd="0" presId="urn:microsoft.com/office/officeart/2005/8/layout/cycle4"/>
    <dgm:cxn modelId="{063D04FD-9EF9-43E9-B65E-2786E334495D}" srcId="{6DCC1013-BB36-4627-ADF1-FC1D8F5CA55F}" destId="{BB9C453D-668F-4E70-ACDE-A0AF4D696008}" srcOrd="0" destOrd="0" parTransId="{65D27FE2-AC5B-44F7-ABE9-CA21F35EE8BA}" sibTransId="{6591E852-4737-434F-8CF5-8AD9974267BB}"/>
    <dgm:cxn modelId="{8B9D84D0-E4C1-4148-A727-3DEBEC92F007}" type="presOf" srcId="{BB9C453D-668F-4E70-ACDE-A0AF4D696008}" destId="{4A922D63-B3ED-4288-B1F3-F398120B1A04}" srcOrd="1" destOrd="0" presId="urn:microsoft.com/office/officeart/2005/8/layout/cycle4"/>
    <dgm:cxn modelId="{288697FF-3912-428B-8AE7-A9969BF21E1B}" srcId="{15CB4FF5-8E8A-428B-B65B-D76F5409EC1B}" destId="{921ACEB9-33B6-4A0A-92DC-19F97C213CC1}" srcOrd="0" destOrd="0" parTransId="{4AD92962-FFCD-4073-BFA4-EBAE11C9A702}" sibTransId="{61F161D0-FFFA-4EB1-AEFA-0441E5A254CA}"/>
    <dgm:cxn modelId="{184FCEAC-9FA4-4781-BD2B-1711915C7203}" type="presOf" srcId="{921ACEB9-33B6-4A0A-92DC-19F97C213CC1}" destId="{543FEA1E-7F8F-4AB7-95E6-3E171D98CBDE}" srcOrd="1" destOrd="0" presId="urn:microsoft.com/office/officeart/2005/8/layout/cycle4"/>
    <dgm:cxn modelId="{1B75A847-6159-4C08-BD23-136D3DD15C95}" type="presOf" srcId="{B10DED8B-6932-4E10-BD71-E734AAA2A697}" destId="{FB90666D-5D0F-4E57-94A2-B3C247DAD66A}" srcOrd="1" destOrd="0" presId="urn:microsoft.com/office/officeart/2005/8/layout/cycle4"/>
    <dgm:cxn modelId="{C4E5A657-5D79-41BC-8E41-EDEC24D15AF4}" srcId="{C8DEDDF1-FBC2-47B1-B257-7D0A112D3336}" destId="{533B3F09-34D9-4E7F-9F8A-C3CCD9DFA0EC}" srcOrd="2" destOrd="0" parTransId="{4F0BF5AF-CDDB-419D-9AB7-596A0FD1030E}" sibTransId="{F5A7824B-6EFA-4A1E-922F-60E0B924B434}"/>
    <dgm:cxn modelId="{1FE4BD8A-1C78-42E0-AF76-C2D5904B96E5}" srcId="{C8DEDDF1-FBC2-47B1-B257-7D0A112D3336}" destId="{6DCC1013-BB36-4627-ADF1-FC1D8F5CA55F}" srcOrd="3" destOrd="0" parTransId="{FD2DFDB7-6D59-4171-8BB7-506A90227011}" sibTransId="{9E689EB7-7B4D-4F2F-99AC-C1AC15252E51}"/>
    <dgm:cxn modelId="{3AA888A8-AA23-4D80-85B6-1B6ACEF833BF}" type="presOf" srcId="{B7FD4183-829E-4AAE-8F80-656DAF846A06}" destId="{2BF10BE6-0FC7-473F-B64E-1FBA2E6EA597}" srcOrd="0" destOrd="0" presId="urn:microsoft.com/office/officeart/2005/8/layout/cycle4"/>
    <dgm:cxn modelId="{38F536F9-9474-4785-AC6D-5353A2CA8224}" srcId="{533B3F09-34D9-4E7F-9F8A-C3CCD9DFA0EC}" destId="{B10DED8B-6932-4E10-BD71-E734AAA2A697}" srcOrd="0" destOrd="0" parTransId="{00B29D27-2D7E-4877-AF51-3274812A8D90}" sibTransId="{35E6C1D5-88EC-424F-B19E-4599B06684DA}"/>
    <dgm:cxn modelId="{0DFB6BB2-6706-43FA-9F11-4B1A0C5F9A73}" type="presOf" srcId="{6DCC1013-BB36-4627-ADF1-FC1D8F5CA55F}" destId="{7869D203-D0EA-40EE-9AB4-F37080CFBB19}" srcOrd="0" destOrd="0" presId="urn:microsoft.com/office/officeart/2005/8/layout/cycle4"/>
    <dgm:cxn modelId="{EF61182D-C1BA-4AFB-8961-983B0F2E46C4}" type="presOf" srcId="{97860FBA-77E2-4278-ABD1-A42DFA871E99}" destId="{4DB6D39F-EB86-4807-9379-82A301561BA2}" srcOrd="0" destOrd="0" presId="urn:microsoft.com/office/officeart/2005/8/layout/cycle4"/>
    <dgm:cxn modelId="{97C5B3EE-C314-4FA8-B5EE-DFAA8CDE78B1}" srcId="{C8DEDDF1-FBC2-47B1-B257-7D0A112D3336}" destId="{15CB4FF5-8E8A-428B-B65B-D76F5409EC1B}" srcOrd="1" destOrd="0" parTransId="{FE52CBA8-612F-4384-9960-ED9216B52210}" sibTransId="{DC5C0495-61AE-4F12-9CEB-2491450D6F59}"/>
    <dgm:cxn modelId="{5B5774F1-747C-4A1F-9F54-B3C26A1A2F9F}" type="presOf" srcId="{C8DEDDF1-FBC2-47B1-B257-7D0A112D3336}" destId="{8ED0204D-E789-4C6B-B294-59FB7E3B0F58}" srcOrd="0" destOrd="0" presId="urn:microsoft.com/office/officeart/2005/8/layout/cycle4"/>
    <dgm:cxn modelId="{97E204EE-1197-44EC-9EB1-3279B3EC917E}" type="presOf" srcId="{B10DED8B-6932-4E10-BD71-E734AAA2A697}" destId="{7D8AF7E0-56E4-40BD-908A-82EF052B55F9}" srcOrd="0" destOrd="0" presId="urn:microsoft.com/office/officeart/2005/8/layout/cycle4"/>
    <dgm:cxn modelId="{BB3E1076-962A-428C-A6FD-7326AB8F2C72}" srcId="{C8DEDDF1-FBC2-47B1-B257-7D0A112D3336}" destId="{B7FD4183-829E-4AAE-8F80-656DAF846A06}" srcOrd="0" destOrd="0" parTransId="{8DB31C22-AF17-4BDA-99E3-4BC112379C0F}" sibTransId="{72B10575-3E77-4050-8ACC-D6279AFFB8BA}"/>
    <dgm:cxn modelId="{9F19501E-C0E7-4A10-BAF3-D54D2F4E06E5}" type="presParOf" srcId="{8ED0204D-E789-4C6B-B294-59FB7E3B0F58}" destId="{12F44A2C-3AFD-4935-9051-3BFBF9A0F6E1}" srcOrd="0" destOrd="0" presId="urn:microsoft.com/office/officeart/2005/8/layout/cycle4"/>
    <dgm:cxn modelId="{5696632C-2DD8-4FD6-AA60-B1D08D212813}" type="presParOf" srcId="{12F44A2C-3AFD-4935-9051-3BFBF9A0F6E1}" destId="{B99E688D-B13C-4DFB-ACA0-186786EE1E7B}" srcOrd="0" destOrd="0" presId="urn:microsoft.com/office/officeart/2005/8/layout/cycle4"/>
    <dgm:cxn modelId="{F7E75BA8-4664-4699-8056-E3A776940071}" type="presParOf" srcId="{B99E688D-B13C-4DFB-ACA0-186786EE1E7B}" destId="{4DB6D39F-EB86-4807-9379-82A301561BA2}" srcOrd="0" destOrd="0" presId="urn:microsoft.com/office/officeart/2005/8/layout/cycle4"/>
    <dgm:cxn modelId="{4D9CDE84-D426-45EC-9D5C-996FDDE886B0}" type="presParOf" srcId="{B99E688D-B13C-4DFB-ACA0-186786EE1E7B}" destId="{BAECBA40-9D08-4EDD-A6CD-311DCA71D453}" srcOrd="1" destOrd="0" presId="urn:microsoft.com/office/officeart/2005/8/layout/cycle4"/>
    <dgm:cxn modelId="{3AFD29D6-0C5E-4B08-9D07-2DFD82313ABA}" type="presParOf" srcId="{12F44A2C-3AFD-4935-9051-3BFBF9A0F6E1}" destId="{75243BE9-B15E-492E-8067-BA2337813517}" srcOrd="1" destOrd="0" presId="urn:microsoft.com/office/officeart/2005/8/layout/cycle4"/>
    <dgm:cxn modelId="{E6F76FF8-BF98-4E15-B6E1-C109A7C880F5}" type="presParOf" srcId="{75243BE9-B15E-492E-8067-BA2337813517}" destId="{2757A0CF-6F08-4C8B-AC22-190DF7E15C5B}" srcOrd="0" destOrd="0" presId="urn:microsoft.com/office/officeart/2005/8/layout/cycle4"/>
    <dgm:cxn modelId="{8637FC9B-EA0C-4527-A80E-C7B95CED4E55}" type="presParOf" srcId="{75243BE9-B15E-492E-8067-BA2337813517}" destId="{543FEA1E-7F8F-4AB7-95E6-3E171D98CBDE}" srcOrd="1" destOrd="0" presId="urn:microsoft.com/office/officeart/2005/8/layout/cycle4"/>
    <dgm:cxn modelId="{06830379-4A6F-4BEF-AB35-87722EAFCFBC}" type="presParOf" srcId="{12F44A2C-3AFD-4935-9051-3BFBF9A0F6E1}" destId="{80F6CE33-587A-493A-890D-1FDF1C6B0A56}" srcOrd="2" destOrd="0" presId="urn:microsoft.com/office/officeart/2005/8/layout/cycle4"/>
    <dgm:cxn modelId="{663C8A8A-50C5-41FD-9A1C-EDF8B1CBF0C0}" type="presParOf" srcId="{80F6CE33-587A-493A-890D-1FDF1C6B0A56}" destId="{7D8AF7E0-56E4-40BD-908A-82EF052B55F9}" srcOrd="0" destOrd="0" presId="urn:microsoft.com/office/officeart/2005/8/layout/cycle4"/>
    <dgm:cxn modelId="{C8545A36-B7A4-4173-A831-2B6AC0A3523E}" type="presParOf" srcId="{80F6CE33-587A-493A-890D-1FDF1C6B0A56}" destId="{FB90666D-5D0F-4E57-94A2-B3C247DAD66A}" srcOrd="1" destOrd="0" presId="urn:microsoft.com/office/officeart/2005/8/layout/cycle4"/>
    <dgm:cxn modelId="{D980A7FB-DB96-482C-8DFD-9B2FFE1365EC}" type="presParOf" srcId="{12F44A2C-3AFD-4935-9051-3BFBF9A0F6E1}" destId="{8DF40FEA-D43D-4A36-B08E-6D99BCBB2C6A}" srcOrd="3" destOrd="0" presId="urn:microsoft.com/office/officeart/2005/8/layout/cycle4"/>
    <dgm:cxn modelId="{60BD8D00-93A0-46B5-82CF-E4D9FD480FBF}" type="presParOf" srcId="{8DF40FEA-D43D-4A36-B08E-6D99BCBB2C6A}" destId="{1A294CEF-A237-4D0C-BCDA-8D5C9A142A0B}" srcOrd="0" destOrd="0" presId="urn:microsoft.com/office/officeart/2005/8/layout/cycle4"/>
    <dgm:cxn modelId="{094E8267-9C4D-4CB7-A945-4905B3046F97}" type="presParOf" srcId="{8DF40FEA-D43D-4A36-B08E-6D99BCBB2C6A}" destId="{4A922D63-B3ED-4288-B1F3-F398120B1A04}" srcOrd="1" destOrd="0" presId="urn:microsoft.com/office/officeart/2005/8/layout/cycle4"/>
    <dgm:cxn modelId="{B6512397-ABF2-4C74-9CBE-C218880C55D6}" type="presParOf" srcId="{12F44A2C-3AFD-4935-9051-3BFBF9A0F6E1}" destId="{29E1A242-FC7F-42B1-96EE-D49057A6F1C3}" srcOrd="4" destOrd="0" presId="urn:microsoft.com/office/officeart/2005/8/layout/cycle4"/>
    <dgm:cxn modelId="{C74BD63E-9250-420A-A87A-E56ACC0DF86B}" type="presParOf" srcId="{8ED0204D-E789-4C6B-B294-59FB7E3B0F58}" destId="{F35CC52F-902F-457C-ACA4-094D87AFD5BA}" srcOrd="1" destOrd="0" presId="urn:microsoft.com/office/officeart/2005/8/layout/cycle4"/>
    <dgm:cxn modelId="{1FE031BA-628C-4826-A5FA-3251787E82B7}" type="presParOf" srcId="{F35CC52F-902F-457C-ACA4-094D87AFD5BA}" destId="{2BF10BE6-0FC7-473F-B64E-1FBA2E6EA597}" srcOrd="0" destOrd="0" presId="urn:microsoft.com/office/officeart/2005/8/layout/cycle4"/>
    <dgm:cxn modelId="{5AF42240-4277-4DED-8243-DB6562A201F8}" type="presParOf" srcId="{F35CC52F-902F-457C-ACA4-094D87AFD5BA}" destId="{45D085EE-350B-46D5-85EE-6E1144E9CC34}" srcOrd="1" destOrd="0" presId="urn:microsoft.com/office/officeart/2005/8/layout/cycle4"/>
    <dgm:cxn modelId="{0157E56B-5277-4FB5-8959-9A3C6B57964D}" type="presParOf" srcId="{F35CC52F-902F-457C-ACA4-094D87AFD5BA}" destId="{EC4B086A-2182-4849-8D7D-2F70C5179749}" srcOrd="2" destOrd="0" presId="urn:microsoft.com/office/officeart/2005/8/layout/cycle4"/>
    <dgm:cxn modelId="{F6D5E9E3-E17E-440F-AA7B-9D3B7CB8AC6A}" type="presParOf" srcId="{F35CC52F-902F-457C-ACA4-094D87AFD5BA}" destId="{7869D203-D0EA-40EE-9AB4-F37080CFBB19}" srcOrd="3" destOrd="0" presId="urn:microsoft.com/office/officeart/2005/8/layout/cycle4"/>
    <dgm:cxn modelId="{5EDD60DC-BBD2-40D0-899F-3A6B0728CE1F}" type="presParOf" srcId="{F35CC52F-902F-457C-ACA4-094D87AFD5BA}" destId="{7F0E9C54-0C40-4DAC-A45A-5D10746835E8}" srcOrd="4" destOrd="0" presId="urn:microsoft.com/office/officeart/2005/8/layout/cycle4"/>
    <dgm:cxn modelId="{DB322FDE-E6D9-47FF-85EB-61C132143F0E}" type="presParOf" srcId="{8ED0204D-E789-4C6B-B294-59FB7E3B0F58}" destId="{F3152E09-AD13-4BCF-927E-801039A2DF4F}" srcOrd="2" destOrd="0" presId="urn:microsoft.com/office/officeart/2005/8/layout/cycle4"/>
    <dgm:cxn modelId="{FB64B7A1-E602-482A-A35E-95D77AE83EDB}" type="presParOf" srcId="{8ED0204D-E789-4C6B-B294-59FB7E3B0F58}" destId="{D823424C-EE6E-4D8C-AA71-073FB0DD75C2}" srcOrd="3" destOrd="0" presId="urn:microsoft.com/office/officeart/2005/8/layout/cycle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DEDDF1-FBC2-47B1-B257-7D0A112D3336}"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B7FD4183-829E-4AAE-8F80-656DAF846A06}">
      <dgm:prSet phldrT="[Text]" custT="1"/>
      <dgm:spPr/>
      <dgm:t>
        <a:bodyPr/>
        <a:lstStyle/>
        <a:p>
          <a:r>
            <a:rPr lang="en-US" sz="1800" b="1" dirty="0" smtClean="0"/>
            <a:t>Identify </a:t>
          </a:r>
        </a:p>
        <a:p>
          <a:r>
            <a:rPr lang="en-US" sz="1400" dirty="0" smtClean="0"/>
            <a:t>(strengths, weaknesses, even some challenging vocabulary</a:t>
          </a:r>
          <a:r>
            <a:rPr lang="en-US" sz="1800" dirty="0" smtClean="0"/>
            <a:t>)</a:t>
          </a:r>
          <a:endParaRPr lang="en-US" sz="1800" dirty="0"/>
        </a:p>
      </dgm:t>
    </dgm:pt>
    <dgm:pt modelId="{8DB31C22-AF17-4BDA-99E3-4BC112379C0F}" type="parTrans" cxnId="{BB3E1076-962A-428C-A6FD-7326AB8F2C72}">
      <dgm:prSet/>
      <dgm:spPr/>
      <dgm:t>
        <a:bodyPr/>
        <a:lstStyle/>
        <a:p>
          <a:endParaRPr lang="en-US"/>
        </a:p>
      </dgm:t>
    </dgm:pt>
    <dgm:pt modelId="{72B10575-3E77-4050-8ACC-D6279AFFB8BA}" type="sibTrans" cxnId="{BB3E1076-962A-428C-A6FD-7326AB8F2C72}">
      <dgm:prSet/>
      <dgm:spPr/>
      <dgm:t>
        <a:bodyPr/>
        <a:lstStyle/>
        <a:p>
          <a:endParaRPr lang="en-US"/>
        </a:p>
      </dgm:t>
    </dgm:pt>
    <dgm:pt modelId="{97860FBA-77E2-4278-ABD1-A42DFA871E99}">
      <dgm:prSet phldrT="[Text]"/>
      <dgm:spPr/>
      <dgm:t>
        <a:bodyPr/>
        <a:lstStyle/>
        <a:p>
          <a:endParaRPr lang="en-US" dirty="0"/>
        </a:p>
      </dgm:t>
    </dgm:pt>
    <dgm:pt modelId="{A5362CE7-2413-46E9-A727-32AF515F21C9}" type="parTrans" cxnId="{7AA6D5ED-1389-45F5-AFA7-BAC91C8711FC}">
      <dgm:prSet/>
      <dgm:spPr/>
      <dgm:t>
        <a:bodyPr/>
        <a:lstStyle/>
        <a:p>
          <a:endParaRPr lang="en-US"/>
        </a:p>
      </dgm:t>
    </dgm:pt>
    <dgm:pt modelId="{A3583519-7309-43EB-87A3-C6B1BF12ECAB}" type="sibTrans" cxnId="{7AA6D5ED-1389-45F5-AFA7-BAC91C8711FC}">
      <dgm:prSet/>
      <dgm:spPr/>
      <dgm:t>
        <a:bodyPr/>
        <a:lstStyle/>
        <a:p>
          <a:endParaRPr lang="en-US"/>
        </a:p>
      </dgm:t>
    </dgm:pt>
    <dgm:pt modelId="{15CB4FF5-8E8A-428B-B65B-D76F5409EC1B}">
      <dgm:prSet phldrT="[Text]" custT="1"/>
      <dgm:spPr/>
      <dgm:t>
        <a:bodyPr/>
        <a:lstStyle/>
        <a:p>
          <a:r>
            <a:rPr lang="en-US" sz="1800" b="1" dirty="0" smtClean="0"/>
            <a:t>Interpret</a:t>
          </a:r>
        </a:p>
        <a:p>
          <a:r>
            <a:rPr lang="en-US" sz="1600" dirty="0" smtClean="0"/>
            <a:t> </a:t>
          </a:r>
          <a:r>
            <a:rPr lang="en-US" sz="1400" dirty="0" smtClean="0"/>
            <a:t>(what does this mean to you? In your own words…)</a:t>
          </a:r>
        </a:p>
        <a:p>
          <a:endParaRPr lang="en-US" sz="1600" dirty="0"/>
        </a:p>
      </dgm:t>
    </dgm:pt>
    <dgm:pt modelId="{FE52CBA8-612F-4384-9960-ED9216B52210}" type="parTrans" cxnId="{97C5B3EE-C314-4FA8-B5EE-DFAA8CDE78B1}">
      <dgm:prSet/>
      <dgm:spPr/>
      <dgm:t>
        <a:bodyPr/>
        <a:lstStyle/>
        <a:p>
          <a:endParaRPr lang="en-US"/>
        </a:p>
      </dgm:t>
    </dgm:pt>
    <dgm:pt modelId="{DC5C0495-61AE-4F12-9CEB-2491450D6F59}" type="sibTrans" cxnId="{97C5B3EE-C314-4FA8-B5EE-DFAA8CDE78B1}">
      <dgm:prSet/>
      <dgm:spPr/>
      <dgm:t>
        <a:bodyPr/>
        <a:lstStyle/>
        <a:p>
          <a:endParaRPr lang="en-US"/>
        </a:p>
      </dgm:t>
    </dgm:pt>
    <dgm:pt modelId="{921ACEB9-33B6-4A0A-92DC-19F97C213CC1}">
      <dgm:prSet phldrT="[Text]"/>
      <dgm:spPr/>
      <dgm:t>
        <a:bodyPr/>
        <a:lstStyle/>
        <a:p>
          <a:endParaRPr lang="en-US" dirty="0"/>
        </a:p>
      </dgm:t>
    </dgm:pt>
    <dgm:pt modelId="{4AD92962-FFCD-4073-BFA4-EBAE11C9A702}" type="parTrans" cxnId="{288697FF-3912-428B-8AE7-A9969BF21E1B}">
      <dgm:prSet/>
      <dgm:spPr/>
      <dgm:t>
        <a:bodyPr/>
        <a:lstStyle/>
        <a:p>
          <a:endParaRPr lang="en-US"/>
        </a:p>
      </dgm:t>
    </dgm:pt>
    <dgm:pt modelId="{61F161D0-FFFA-4EB1-AEFA-0441E5A254CA}" type="sibTrans" cxnId="{288697FF-3912-428B-8AE7-A9969BF21E1B}">
      <dgm:prSet/>
      <dgm:spPr/>
      <dgm:t>
        <a:bodyPr/>
        <a:lstStyle/>
        <a:p>
          <a:endParaRPr lang="en-US"/>
        </a:p>
      </dgm:t>
    </dgm:pt>
    <dgm:pt modelId="{533B3F09-34D9-4E7F-9F8A-C3CCD9DFA0EC}">
      <dgm:prSet phldrT="[Text]" custT="1"/>
      <dgm:spPr/>
      <dgm:t>
        <a:bodyPr/>
        <a:lstStyle/>
        <a:p>
          <a:pPr algn="ctr"/>
          <a:r>
            <a:rPr lang="en-US" sz="1500" b="1" dirty="0" smtClean="0"/>
            <a:t>                 </a:t>
          </a:r>
        </a:p>
        <a:p>
          <a:pPr algn="ctr"/>
          <a:endParaRPr lang="en-US" sz="1500" b="1" dirty="0" smtClean="0"/>
        </a:p>
        <a:p>
          <a:pPr algn="ctr"/>
          <a:r>
            <a:rPr lang="en-US" sz="1600" b="1" dirty="0" smtClean="0"/>
            <a:t>Communicate</a:t>
          </a:r>
          <a:r>
            <a:rPr lang="en-US" sz="1600" dirty="0" smtClean="0"/>
            <a:t> </a:t>
          </a:r>
          <a:r>
            <a:rPr lang="en-US" sz="1400" dirty="0" smtClean="0"/>
            <a:t>(how would you communicate this to someone else)</a:t>
          </a:r>
          <a:endParaRPr lang="en-US" sz="1400" dirty="0"/>
        </a:p>
      </dgm:t>
    </dgm:pt>
    <dgm:pt modelId="{4F0BF5AF-CDDB-419D-9AB7-596A0FD1030E}" type="parTrans" cxnId="{C4E5A657-5D79-41BC-8E41-EDEC24D15AF4}">
      <dgm:prSet/>
      <dgm:spPr/>
      <dgm:t>
        <a:bodyPr/>
        <a:lstStyle/>
        <a:p>
          <a:endParaRPr lang="en-US"/>
        </a:p>
      </dgm:t>
    </dgm:pt>
    <dgm:pt modelId="{F5A7824B-6EFA-4A1E-922F-60E0B924B434}" type="sibTrans" cxnId="{C4E5A657-5D79-41BC-8E41-EDEC24D15AF4}">
      <dgm:prSet/>
      <dgm:spPr/>
      <dgm:t>
        <a:bodyPr/>
        <a:lstStyle/>
        <a:p>
          <a:endParaRPr lang="en-US"/>
        </a:p>
      </dgm:t>
    </dgm:pt>
    <dgm:pt modelId="{6DCC1013-BB36-4627-ADF1-FC1D8F5CA55F}">
      <dgm:prSet phldrT="[Text]" custT="1"/>
      <dgm:spPr/>
      <dgm:t>
        <a:bodyPr/>
        <a:lstStyle/>
        <a:p>
          <a:r>
            <a:rPr lang="en-US" sz="2600" dirty="0" smtClean="0"/>
            <a:t>Create </a:t>
          </a:r>
          <a:r>
            <a:rPr lang="en-US" sz="1800" dirty="0" smtClean="0"/>
            <a:t>a symbol</a:t>
          </a:r>
          <a:endParaRPr lang="en-US" sz="1800" dirty="0"/>
        </a:p>
      </dgm:t>
    </dgm:pt>
    <dgm:pt modelId="{FD2DFDB7-6D59-4171-8BB7-506A90227011}" type="parTrans" cxnId="{1FE4BD8A-1C78-42E0-AF76-C2D5904B96E5}">
      <dgm:prSet/>
      <dgm:spPr/>
      <dgm:t>
        <a:bodyPr/>
        <a:lstStyle/>
        <a:p>
          <a:endParaRPr lang="en-US"/>
        </a:p>
      </dgm:t>
    </dgm:pt>
    <dgm:pt modelId="{9E689EB7-7B4D-4F2F-99AC-C1AC15252E51}" type="sibTrans" cxnId="{1FE4BD8A-1C78-42E0-AF76-C2D5904B96E5}">
      <dgm:prSet/>
      <dgm:spPr/>
      <dgm:t>
        <a:bodyPr/>
        <a:lstStyle/>
        <a:p>
          <a:endParaRPr lang="en-US"/>
        </a:p>
      </dgm:t>
    </dgm:pt>
    <dgm:pt modelId="{B10DED8B-6932-4E10-BD71-E734AAA2A697}">
      <dgm:prSet phldrT="[Text]"/>
      <dgm:spPr/>
      <dgm:t>
        <a:bodyPr/>
        <a:lstStyle/>
        <a:p>
          <a:endParaRPr lang="en-US" dirty="0"/>
        </a:p>
      </dgm:t>
    </dgm:pt>
    <dgm:pt modelId="{35E6C1D5-88EC-424F-B19E-4599B06684DA}" type="sibTrans" cxnId="{38F536F9-9474-4785-AC6D-5353A2CA8224}">
      <dgm:prSet/>
      <dgm:spPr/>
      <dgm:t>
        <a:bodyPr/>
        <a:lstStyle/>
        <a:p>
          <a:endParaRPr lang="en-US"/>
        </a:p>
      </dgm:t>
    </dgm:pt>
    <dgm:pt modelId="{00B29D27-2D7E-4877-AF51-3274812A8D90}" type="parTrans" cxnId="{38F536F9-9474-4785-AC6D-5353A2CA8224}">
      <dgm:prSet/>
      <dgm:spPr/>
      <dgm:t>
        <a:bodyPr/>
        <a:lstStyle/>
        <a:p>
          <a:endParaRPr lang="en-US"/>
        </a:p>
      </dgm:t>
    </dgm:pt>
    <dgm:pt modelId="{BB9C453D-668F-4E70-ACDE-A0AF4D696008}">
      <dgm:prSet phldrT="[Text]"/>
      <dgm:spPr/>
      <dgm:t>
        <a:bodyPr/>
        <a:lstStyle/>
        <a:p>
          <a:endParaRPr lang="en-US" dirty="0"/>
        </a:p>
      </dgm:t>
    </dgm:pt>
    <dgm:pt modelId="{6591E852-4737-434F-8CF5-8AD9974267BB}" type="sibTrans" cxnId="{063D04FD-9EF9-43E9-B65E-2786E334495D}">
      <dgm:prSet/>
      <dgm:spPr/>
      <dgm:t>
        <a:bodyPr/>
        <a:lstStyle/>
        <a:p>
          <a:endParaRPr lang="en-US"/>
        </a:p>
      </dgm:t>
    </dgm:pt>
    <dgm:pt modelId="{65D27FE2-AC5B-44F7-ABE9-CA21F35EE8BA}" type="parTrans" cxnId="{063D04FD-9EF9-43E9-B65E-2786E334495D}">
      <dgm:prSet/>
      <dgm:spPr/>
      <dgm:t>
        <a:bodyPr/>
        <a:lstStyle/>
        <a:p>
          <a:endParaRPr lang="en-US"/>
        </a:p>
      </dgm:t>
    </dgm:pt>
    <dgm:pt modelId="{8ED0204D-E789-4C6B-B294-59FB7E3B0F58}" type="pres">
      <dgm:prSet presAssocID="{C8DEDDF1-FBC2-47B1-B257-7D0A112D3336}" presName="cycleMatrixDiagram" presStyleCnt="0">
        <dgm:presLayoutVars>
          <dgm:chMax val="1"/>
          <dgm:dir/>
          <dgm:animLvl val="lvl"/>
          <dgm:resizeHandles val="exact"/>
        </dgm:presLayoutVars>
      </dgm:prSet>
      <dgm:spPr/>
      <dgm:t>
        <a:bodyPr/>
        <a:lstStyle/>
        <a:p>
          <a:endParaRPr lang="en-US"/>
        </a:p>
      </dgm:t>
    </dgm:pt>
    <dgm:pt modelId="{12F44A2C-3AFD-4935-9051-3BFBF9A0F6E1}" type="pres">
      <dgm:prSet presAssocID="{C8DEDDF1-FBC2-47B1-B257-7D0A112D3336}" presName="children" presStyleCnt="0"/>
      <dgm:spPr/>
    </dgm:pt>
    <dgm:pt modelId="{B99E688D-B13C-4DFB-ACA0-186786EE1E7B}" type="pres">
      <dgm:prSet presAssocID="{C8DEDDF1-FBC2-47B1-B257-7D0A112D3336}" presName="child1group" presStyleCnt="0"/>
      <dgm:spPr/>
    </dgm:pt>
    <dgm:pt modelId="{4DB6D39F-EB86-4807-9379-82A301561BA2}" type="pres">
      <dgm:prSet presAssocID="{C8DEDDF1-FBC2-47B1-B257-7D0A112D3336}" presName="child1" presStyleLbl="bgAcc1" presStyleIdx="0" presStyleCnt="4" custScaleX="142487" custScaleY="101374" custLinFactNeighborX="-33298" custLinFactNeighborY="-5297"/>
      <dgm:spPr/>
      <dgm:t>
        <a:bodyPr/>
        <a:lstStyle/>
        <a:p>
          <a:endParaRPr lang="en-US"/>
        </a:p>
      </dgm:t>
    </dgm:pt>
    <dgm:pt modelId="{BAECBA40-9D08-4EDD-A6CD-311DCA71D453}" type="pres">
      <dgm:prSet presAssocID="{C8DEDDF1-FBC2-47B1-B257-7D0A112D3336}" presName="child1Text" presStyleLbl="bgAcc1" presStyleIdx="0" presStyleCnt="4">
        <dgm:presLayoutVars>
          <dgm:bulletEnabled val="1"/>
        </dgm:presLayoutVars>
      </dgm:prSet>
      <dgm:spPr/>
      <dgm:t>
        <a:bodyPr/>
        <a:lstStyle/>
        <a:p>
          <a:endParaRPr lang="en-US"/>
        </a:p>
      </dgm:t>
    </dgm:pt>
    <dgm:pt modelId="{75243BE9-B15E-492E-8067-BA2337813517}" type="pres">
      <dgm:prSet presAssocID="{C8DEDDF1-FBC2-47B1-B257-7D0A112D3336}" presName="child2group" presStyleCnt="0"/>
      <dgm:spPr/>
    </dgm:pt>
    <dgm:pt modelId="{2757A0CF-6F08-4C8B-AC22-190DF7E15C5B}" type="pres">
      <dgm:prSet presAssocID="{C8DEDDF1-FBC2-47B1-B257-7D0A112D3336}" presName="child2" presStyleLbl="bgAcc1" presStyleIdx="1" presStyleCnt="4" custScaleX="151080" custLinFactNeighborX="25130"/>
      <dgm:spPr/>
      <dgm:t>
        <a:bodyPr/>
        <a:lstStyle/>
        <a:p>
          <a:endParaRPr lang="en-US"/>
        </a:p>
      </dgm:t>
    </dgm:pt>
    <dgm:pt modelId="{543FEA1E-7F8F-4AB7-95E6-3E171D98CBDE}" type="pres">
      <dgm:prSet presAssocID="{C8DEDDF1-FBC2-47B1-B257-7D0A112D3336}" presName="child2Text" presStyleLbl="bgAcc1" presStyleIdx="1" presStyleCnt="4">
        <dgm:presLayoutVars>
          <dgm:bulletEnabled val="1"/>
        </dgm:presLayoutVars>
      </dgm:prSet>
      <dgm:spPr/>
      <dgm:t>
        <a:bodyPr/>
        <a:lstStyle/>
        <a:p>
          <a:endParaRPr lang="en-US"/>
        </a:p>
      </dgm:t>
    </dgm:pt>
    <dgm:pt modelId="{80F6CE33-587A-493A-890D-1FDF1C6B0A56}" type="pres">
      <dgm:prSet presAssocID="{C8DEDDF1-FBC2-47B1-B257-7D0A112D3336}" presName="child3group" presStyleCnt="0"/>
      <dgm:spPr/>
    </dgm:pt>
    <dgm:pt modelId="{7D8AF7E0-56E4-40BD-908A-82EF052B55F9}" type="pres">
      <dgm:prSet presAssocID="{C8DEDDF1-FBC2-47B1-B257-7D0A112D3336}" presName="child3" presStyleLbl="bgAcc1" presStyleIdx="2" presStyleCnt="4" custScaleX="148034" custLinFactNeighborX="51055" custLinFactNeighborY="-636"/>
      <dgm:spPr/>
      <dgm:t>
        <a:bodyPr/>
        <a:lstStyle/>
        <a:p>
          <a:endParaRPr lang="en-US"/>
        </a:p>
      </dgm:t>
    </dgm:pt>
    <dgm:pt modelId="{FB90666D-5D0F-4E57-94A2-B3C247DAD66A}" type="pres">
      <dgm:prSet presAssocID="{C8DEDDF1-FBC2-47B1-B257-7D0A112D3336}" presName="child3Text" presStyleLbl="bgAcc1" presStyleIdx="2" presStyleCnt="4">
        <dgm:presLayoutVars>
          <dgm:bulletEnabled val="1"/>
        </dgm:presLayoutVars>
      </dgm:prSet>
      <dgm:spPr/>
      <dgm:t>
        <a:bodyPr/>
        <a:lstStyle/>
        <a:p>
          <a:endParaRPr lang="en-US"/>
        </a:p>
      </dgm:t>
    </dgm:pt>
    <dgm:pt modelId="{8DF40FEA-D43D-4A36-B08E-6D99BCBB2C6A}" type="pres">
      <dgm:prSet presAssocID="{C8DEDDF1-FBC2-47B1-B257-7D0A112D3336}" presName="child4group" presStyleCnt="0"/>
      <dgm:spPr/>
    </dgm:pt>
    <dgm:pt modelId="{1A294CEF-A237-4D0C-BCDA-8D5C9A142A0B}" type="pres">
      <dgm:prSet presAssocID="{C8DEDDF1-FBC2-47B1-B257-7D0A112D3336}" presName="child4" presStyleLbl="bgAcc1" presStyleIdx="3" presStyleCnt="4" custScaleX="147032" custLinFactNeighborX="-46543" custLinFactNeighborY="-5932"/>
      <dgm:spPr/>
      <dgm:t>
        <a:bodyPr/>
        <a:lstStyle/>
        <a:p>
          <a:endParaRPr lang="en-US"/>
        </a:p>
      </dgm:t>
    </dgm:pt>
    <dgm:pt modelId="{4A922D63-B3ED-4288-B1F3-F398120B1A04}" type="pres">
      <dgm:prSet presAssocID="{C8DEDDF1-FBC2-47B1-B257-7D0A112D3336}" presName="child4Text" presStyleLbl="bgAcc1" presStyleIdx="3" presStyleCnt="4">
        <dgm:presLayoutVars>
          <dgm:bulletEnabled val="1"/>
        </dgm:presLayoutVars>
      </dgm:prSet>
      <dgm:spPr/>
      <dgm:t>
        <a:bodyPr/>
        <a:lstStyle/>
        <a:p>
          <a:endParaRPr lang="en-US"/>
        </a:p>
      </dgm:t>
    </dgm:pt>
    <dgm:pt modelId="{29E1A242-FC7F-42B1-96EE-D49057A6F1C3}" type="pres">
      <dgm:prSet presAssocID="{C8DEDDF1-FBC2-47B1-B257-7D0A112D3336}" presName="childPlaceholder" presStyleCnt="0"/>
      <dgm:spPr/>
    </dgm:pt>
    <dgm:pt modelId="{F35CC52F-902F-457C-ACA4-094D87AFD5BA}" type="pres">
      <dgm:prSet presAssocID="{C8DEDDF1-FBC2-47B1-B257-7D0A112D3336}" presName="circle" presStyleCnt="0"/>
      <dgm:spPr/>
    </dgm:pt>
    <dgm:pt modelId="{2BF10BE6-0FC7-473F-B64E-1FBA2E6EA597}" type="pres">
      <dgm:prSet presAssocID="{C8DEDDF1-FBC2-47B1-B257-7D0A112D3336}" presName="quadrant1" presStyleLbl="node1" presStyleIdx="0" presStyleCnt="4">
        <dgm:presLayoutVars>
          <dgm:chMax val="1"/>
          <dgm:bulletEnabled val="1"/>
        </dgm:presLayoutVars>
      </dgm:prSet>
      <dgm:spPr/>
      <dgm:t>
        <a:bodyPr/>
        <a:lstStyle/>
        <a:p>
          <a:endParaRPr lang="en-US"/>
        </a:p>
      </dgm:t>
    </dgm:pt>
    <dgm:pt modelId="{45D085EE-350B-46D5-85EE-6E1144E9CC34}" type="pres">
      <dgm:prSet presAssocID="{C8DEDDF1-FBC2-47B1-B257-7D0A112D3336}" presName="quadrant2" presStyleLbl="node1" presStyleIdx="1" presStyleCnt="4" custLinFactNeighborX="-513" custLinFactNeighborY="-1535">
        <dgm:presLayoutVars>
          <dgm:chMax val="1"/>
          <dgm:bulletEnabled val="1"/>
        </dgm:presLayoutVars>
      </dgm:prSet>
      <dgm:spPr/>
      <dgm:t>
        <a:bodyPr/>
        <a:lstStyle/>
        <a:p>
          <a:endParaRPr lang="en-US"/>
        </a:p>
      </dgm:t>
    </dgm:pt>
    <dgm:pt modelId="{EC4B086A-2182-4849-8D7D-2F70C5179749}" type="pres">
      <dgm:prSet presAssocID="{C8DEDDF1-FBC2-47B1-B257-7D0A112D3336}" presName="quadrant3" presStyleLbl="node1" presStyleIdx="2" presStyleCnt="4">
        <dgm:presLayoutVars>
          <dgm:chMax val="1"/>
          <dgm:bulletEnabled val="1"/>
        </dgm:presLayoutVars>
      </dgm:prSet>
      <dgm:spPr/>
      <dgm:t>
        <a:bodyPr/>
        <a:lstStyle/>
        <a:p>
          <a:endParaRPr lang="en-US"/>
        </a:p>
      </dgm:t>
    </dgm:pt>
    <dgm:pt modelId="{7869D203-D0EA-40EE-9AB4-F37080CFBB19}" type="pres">
      <dgm:prSet presAssocID="{C8DEDDF1-FBC2-47B1-B257-7D0A112D3336}" presName="quadrant4" presStyleLbl="node1" presStyleIdx="3" presStyleCnt="4">
        <dgm:presLayoutVars>
          <dgm:chMax val="1"/>
          <dgm:bulletEnabled val="1"/>
        </dgm:presLayoutVars>
      </dgm:prSet>
      <dgm:spPr/>
      <dgm:t>
        <a:bodyPr/>
        <a:lstStyle/>
        <a:p>
          <a:endParaRPr lang="en-US"/>
        </a:p>
      </dgm:t>
    </dgm:pt>
    <dgm:pt modelId="{7F0E9C54-0C40-4DAC-A45A-5D10746835E8}" type="pres">
      <dgm:prSet presAssocID="{C8DEDDF1-FBC2-47B1-B257-7D0A112D3336}" presName="quadrantPlaceholder" presStyleCnt="0"/>
      <dgm:spPr/>
    </dgm:pt>
    <dgm:pt modelId="{F3152E09-AD13-4BCF-927E-801039A2DF4F}" type="pres">
      <dgm:prSet presAssocID="{C8DEDDF1-FBC2-47B1-B257-7D0A112D3336}" presName="center1" presStyleLbl="fgShp" presStyleIdx="0" presStyleCnt="2"/>
      <dgm:spPr/>
    </dgm:pt>
    <dgm:pt modelId="{D823424C-EE6E-4D8C-AA71-073FB0DD75C2}" type="pres">
      <dgm:prSet presAssocID="{C8DEDDF1-FBC2-47B1-B257-7D0A112D3336}" presName="center2" presStyleLbl="fgShp" presStyleIdx="1" presStyleCnt="2"/>
      <dgm:spPr/>
    </dgm:pt>
  </dgm:ptLst>
  <dgm:cxnLst>
    <dgm:cxn modelId="{E2A58D01-7F9D-4795-9437-11F2A084B350}" type="presOf" srcId="{BB9C453D-668F-4E70-ACDE-A0AF4D696008}" destId="{1A294CEF-A237-4D0C-BCDA-8D5C9A142A0B}" srcOrd="0" destOrd="0" presId="urn:microsoft.com/office/officeart/2005/8/layout/cycle4"/>
    <dgm:cxn modelId="{52D57D2B-9073-4E8C-8409-B4B541F88622}" type="presOf" srcId="{533B3F09-34D9-4E7F-9F8A-C3CCD9DFA0EC}" destId="{EC4B086A-2182-4849-8D7D-2F70C5179749}" srcOrd="0" destOrd="0" presId="urn:microsoft.com/office/officeart/2005/8/layout/cycle4"/>
    <dgm:cxn modelId="{46426743-79E6-49DA-AC58-6815E74ED4D5}" type="presOf" srcId="{921ACEB9-33B6-4A0A-92DC-19F97C213CC1}" destId="{543FEA1E-7F8F-4AB7-95E6-3E171D98CBDE}" srcOrd="1" destOrd="0" presId="urn:microsoft.com/office/officeart/2005/8/layout/cycle4"/>
    <dgm:cxn modelId="{B00F1E41-DC52-4FC8-8244-68066AC21F18}" type="presOf" srcId="{B7FD4183-829E-4AAE-8F80-656DAF846A06}" destId="{2BF10BE6-0FC7-473F-B64E-1FBA2E6EA597}" srcOrd="0" destOrd="0" presId="urn:microsoft.com/office/officeart/2005/8/layout/cycle4"/>
    <dgm:cxn modelId="{BC027AFD-58D9-4354-915E-AAD8A775EBBD}" type="presOf" srcId="{921ACEB9-33B6-4A0A-92DC-19F97C213CC1}" destId="{2757A0CF-6F08-4C8B-AC22-190DF7E15C5B}" srcOrd="0" destOrd="0" presId="urn:microsoft.com/office/officeart/2005/8/layout/cycle4"/>
    <dgm:cxn modelId="{0F6B4873-9C4C-475F-A688-C554A9DBE11D}" type="presOf" srcId="{B10DED8B-6932-4E10-BD71-E734AAA2A697}" destId="{7D8AF7E0-56E4-40BD-908A-82EF052B55F9}" srcOrd="0" destOrd="0" presId="urn:microsoft.com/office/officeart/2005/8/layout/cycle4"/>
    <dgm:cxn modelId="{7AA6D5ED-1389-45F5-AFA7-BAC91C8711FC}" srcId="{B7FD4183-829E-4AAE-8F80-656DAF846A06}" destId="{97860FBA-77E2-4278-ABD1-A42DFA871E99}" srcOrd="0" destOrd="0" parTransId="{A5362CE7-2413-46E9-A727-32AF515F21C9}" sibTransId="{A3583519-7309-43EB-87A3-C6B1BF12ECAB}"/>
    <dgm:cxn modelId="{5DD0A910-C6CE-4477-9895-A3408342577C}" type="presOf" srcId="{97860FBA-77E2-4278-ABD1-A42DFA871E99}" destId="{4DB6D39F-EB86-4807-9379-82A301561BA2}" srcOrd="0" destOrd="0" presId="urn:microsoft.com/office/officeart/2005/8/layout/cycle4"/>
    <dgm:cxn modelId="{063D04FD-9EF9-43E9-B65E-2786E334495D}" srcId="{6DCC1013-BB36-4627-ADF1-FC1D8F5CA55F}" destId="{BB9C453D-668F-4E70-ACDE-A0AF4D696008}" srcOrd="0" destOrd="0" parTransId="{65D27FE2-AC5B-44F7-ABE9-CA21F35EE8BA}" sibTransId="{6591E852-4737-434F-8CF5-8AD9974267BB}"/>
    <dgm:cxn modelId="{F27002D5-97A1-4420-9A3C-2D1C4692FEF7}" type="presOf" srcId="{6DCC1013-BB36-4627-ADF1-FC1D8F5CA55F}" destId="{7869D203-D0EA-40EE-9AB4-F37080CFBB19}" srcOrd="0" destOrd="0" presId="urn:microsoft.com/office/officeart/2005/8/layout/cycle4"/>
    <dgm:cxn modelId="{D701C6C4-A654-400D-92F6-A9391CD40826}" type="presOf" srcId="{B10DED8B-6932-4E10-BD71-E734AAA2A697}" destId="{FB90666D-5D0F-4E57-94A2-B3C247DAD66A}" srcOrd="1" destOrd="0" presId="urn:microsoft.com/office/officeart/2005/8/layout/cycle4"/>
    <dgm:cxn modelId="{EB793CA4-47D4-4753-A41D-067B0AA48B22}" type="presOf" srcId="{C8DEDDF1-FBC2-47B1-B257-7D0A112D3336}" destId="{8ED0204D-E789-4C6B-B294-59FB7E3B0F58}" srcOrd="0" destOrd="0" presId="urn:microsoft.com/office/officeart/2005/8/layout/cycle4"/>
    <dgm:cxn modelId="{288697FF-3912-428B-8AE7-A9969BF21E1B}" srcId="{15CB4FF5-8E8A-428B-B65B-D76F5409EC1B}" destId="{921ACEB9-33B6-4A0A-92DC-19F97C213CC1}" srcOrd="0" destOrd="0" parTransId="{4AD92962-FFCD-4073-BFA4-EBAE11C9A702}" sibTransId="{61F161D0-FFFA-4EB1-AEFA-0441E5A254CA}"/>
    <dgm:cxn modelId="{C4E5A657-5D79-41BC-8E41-EDEC24D15AF4}" srcId="{C8DEDDF1-FBC2-47B1-B257-7D0A112D3336}" destId="{533B3F09-34D9-4E7F-9F8A-C3CCD9DFA0EC}" srcOrd="2" destOrd="0" parTransId="{4F0BF5AF-CDDB-419D-9AB7-596A0FD1030E}" sibTransId="{F5A7824B-6EFA-4A1E-922F-60E0B924B434}"/>
    <dgm:cxn modelId="{1FE4BD8A-1C78-42E0-AF76-C2D5904B96E5}" srcId="{C8DEDDF1-FBC2-47B1-B257-7D0A112D3336}" destId="{6DCC1013-BB36-4627-ADF1-FC1D8F5CA55F}" srcOrd="3" destOrd="0" parTransId="{FD2DFDB7-6D59-4171-8BB7-506A90227011}" sibTransId="{9E689EB7-7B4D-4F2F-99AC-C1AC15252E51}"/>
    <dgm:cxn modelId="{38F536F9-9474-4785-AC6D-5353A2CA8224}" srcId="{533B3F09-34D9-4E7F-9F8A-C3CCD9DFA0EC}" destId="{B10DED8B-6932-4E10-BD71-E734AAA2A697}" srcOrd="0" destOrd="0" parTransId="{00B29D27-2D7E-4877-AF51-3274812A8D90}" sibTransId="{35E6C1D5-88EC-424F-B19E-4599B06684DA}"/>
    <dgm:cxn modelId="{F0DCA71F-1E69-4E66-8E1F-4EC719E045F3}" type="presOf" srcId="{15CB4FF5-8E8A-428B-B65B-D76F5409EC1B}" destId="{45D085EE-350B-46D5-85EE-6E1144E9CC34}" srcOrd="0" destOrd="0" presId="urn:microsoft.com/office/officeart/2005/8/layout/cycle4"/>
    <dgm:cxn modelId="{B5522A77-5461-4BF3-B8A6-6837328932DE}" type="presOf" srcId="{97860FBA-77E2-4278-ABD1-A42DFA871E99}" destId="{BAECBA40-9D08-4EDD-A6CD-311DCA71D453}" srcOrd="1" destOrd="0" presId="urn:microsoft.com/office/officeart/2005/8/layout/cycle4"/>
    <dgm:cxn modelId="{97C5B3EE-C314-4FA8-B5EE-DFAA8CDE78B1}" srcId="{C8DEDDF1-FBC2-47B1-B257-7D0A112D3336}" destId="{15CB4FF5-8E8A-428B-B65B-D76F5409EC1B}" srcOrd="1" destOrd="0" parTransId="{FE52CBA8-612F-4384-9960-ED9216B52210}" sibTransId="{DC5C0495-61AE-4F12-9CEB-2491450D6F59}"/>
    <dgm:cxn modelId="{BB3E1076-962A-428C-A6FD-7326AB8F2C72}" srcId="{C8DEDDF1-FBC2-47B1-B257-7D0A112D3336}" destId="{B7FD4183-829E-4AAE-8F80-656DAF846A06}" srcOrd="0" destOrd="0" parTransId="{8DB31C22-AF17-4BDA-99E3-4BC112379C0F}" sibTransId="{72B10575-3E77-4050-8ACC-D6279AFFB8BA}"/>
    <dgm:cxn modelId="{76CDFD09-DC02-4AE8-A5AD-803EB1100DFB}" type="presOf" srcId="{BB9C453D-668F-4E70-ACDE-A0AF4D696008}" destId="{4A922D63-B3ED-4288-B1F3-F398120B1A04}" srcOrd="1" destOrd="0" presId="urn:microsoft.com/office/officeart/2005/8/layout/cycle4"/>
    <dgm:cxn modelId="{EEA79F39-DBA2-4BD0-86F1-DA03A6A29130}" type="presParOf" srcId="{8ED0204D-E789-4C6B-B294-59FB7E3B0F58}" destId="{12F44A2C-3AFD-4935-9051-3BFBF9A0F6E1}" srcOrd="0" destOrd="0" presId="urn:microsoft.com/office/officeart/2005/8/layout/cycle4"/>
    <dgm:cxn modelId="{609E1207-C214-4FD4-B03F-95C2772334AB}" type="presParOf" srcId="{12F44A2C-3AFD-4935-9051-3BFBF9A0F6E1}" destId="{B99E688D-B13C-4DFB-ACA0-186786EE1E7B}" srcOrd="0" destOrd="0" presId="urn:microsoft.com/office/officeart/2005/8/layout/cycle4"/>
    <dgm:cxn modelId="{B6840BD2-6658-425A-882C-ED14F287D805}" type="presParOf" srcId="{B99E688D-B13C-4DFB-ACA0-186786EE1E7B}" destId="{4DB6D39F-EB86-4807-9379-82A301561BA2}" srcOrd="0" destOrd="0" presId="urn:microsoft.com/office/officeart/2005/8/layout/cycle4"/>
    <dgm:cxn modelId="{C85D8F71-93F4-4EE5-AA36-802289F9823E}" type="presParOf" srcId="{B99E688D-B13C-4DFB-ACA0-186786EE1E7B}" destId="{BAECBA40-9D08-4EDD-A6CD-311DCA71D453}" srcOrd="1" destOrd="0" presId="urn:microsoft.com/office/officeart/2005/8/layout/cycle4"/>
    <dgm:cxn modelId="{263DA513-FDEC-47B4-9CAB-62112D716CBB}" type="presParOf" srcId="{12F44A2C-3AFD-4935-9051-3BFBF9A0F6E1}" destId="{75243BE9-B15E-492E-8067-BA2337813517}" srcOrd="1" destOrd="0" presId="urn:microsoft.com/office/officeart/2005/8/layout/cycle4"/>
    <dgm:cxn modelId="{64910EE0-5940-4466-A27A-5EAFEEC16613}" type="presParOf" srcId="{75243BE9-B15E-492E-8067-BA2337813517}" destId="{2757A0CF-6F08-4C8B-AC22-190DF7E15C5B}" srcOrd="0" destOrd="0" presId="urn:microsoft.com/office/officeart/2005/8/layout/cycle4"/>
    <dgm:cxn modelId="{25830601-EEE4-468D-B124-584505B14426}" type="presParOf" srcId="{75243BE9-B15E-492E-8067-BA2337813517}" destId="{543FEA1E-7F8F-4AB7-95E6-3E171D98CBDE}" srcOrd="1" destOrd="0" presId="urn:microsoft.com/office/officeart/2005/8/layout/cycle4"/>
    <dgm:cxn modelId="{DAB9A8DF-03BA-4CD8-98D3-ABB6B632A855}" type="presParOf" srcId="{12F44A2C-3AFD-4935-9051-3BFBF9A0F6E1}" destId="{80F6CE33-587A-493A-890D-1FDF1C6B0A56}" srcOrd="2" destOrd="0" presId="urn:microsoft.com/office/officeart/2005/8/layout/cycle4"/>
    <dgm:cxn modelId="{133DCD71-4CCE-4903-98AF-018F3B72B4D4}" type="presParOf" srcId="{80F6CE33-587A-493A-890D-1FDF1C6B0A56}" destId="{7D8AF7E0-56E4-40BD-908A-82EF052B55F9}" srcOrd="0" destOrd="0" presId="urn:microsoft.com/office/officeart/2005/8/layout/cycle4"/>
    <dgm:cxn modelId="{DC44E5DE-60DD-4D6A-90DC-C13FA6E7D033}" type="presParOf" srcId="{80F6CE33-587A-493A-890D-1FDF1C6B0A56}" destId="{FB90666D-5D0F-4E57-94A2-B3C247DAD66A}" srcOrd="1" destOrd="0" presId="urn:microsoft.com/office/officeart/2005/8/layout/cycle4"/>
    <dgm:cxn modelId="{F1F8DBA3-9EC8-4CB0-A123-75BD3846C55D}" type="presParOf" srcId="{12F44A2C-3AFD-4935-9051-3BFBF9A0F6E1}" destId="{8DF40FEA-D43D-4A36-B08E-6D99BCBB2C6A}" srcOrd="3" destOrd="0" presId="urn:microsoft.com/office/officeart/2005/8/layout/cycle4"/>
    <dgm:cxn modelId="{46C34287-39D8-4426-9622-4EA69564A145}" type="presParOf" srcId="{8DF40FEA-D43D-4A36-B08E-6D99BCBB2C6A}" destId="{1A294CEF-A237-4D0C-BCDA-8D5C9A142A0B}" srcOrd="0" destOrd="0" presId="urn:microsoft.com/office/officeart/2005/8/layout/cycle4"/>
    <dgm:cxn modelId="{6D93DE01-4FB2-4167-9030-7F2A47F5300A}" type="presParOf" srcId="{8DF40FEA-D43D-4A36-B08E-6D99BCBB2C6A}" destId="{4A922D63-B3ED-4288-B1F3-F398120B1A04}" srcOrd="1" destOrd="0" presId="urn:microsoft.com/office/officeart/2005/8/layout/cycle4"/>
    <dgm:cxn modelId="{C5BFB101-6A9F-4C15-92EB-E6FDFBA8C475}" type="presParOf" srcId="{12F44A2C-3AFD-4935-9051-3BFBF9A0F6E1}" destId="{29E1A242-FC7F-42B1-96EE-D49057A6F1C3}" srcOrd="4" destOrd="0" presId="urn:microsoft.com/office/officeart/2005/8/layout/cycle4"/>
    <dgm:cxn modelId="{DB58B16F-28D8-4094-AAD4-98BB03FCCE3D}" type="presParOf" srcId="{8ED0204D-E789-4C6B-B294-59FB7E3B0F58}" destId="{F35CC52F-902F-457C-ACA4-094D87AFD5BA}" srcOrd="1" destOrd="0" presId="urn:microsoft.com/office/officeart/2005/8/layout/cycle4"/>
    <dgm:cxn modelId="{C478FE6D-D17A-416C-A185-527AE9EDA957}" type="presParOf" srcId="{F35CC52F-902F-457C-ACA4-094D87AFD5BA}" destId="{2BF10BE6-0FC7-473F-B64E-1FBA2E6EA597}" srcOrd="0" destOrd="0" presId="urn:microsoft.com/office/officeart/2005/8/layout/cycle4"/>
    <dgm:cxn modelId="{11F05E4B-7EEA-4436-ADC8-278EE08A67F8}" type="presParOf" srcId="{F35CC52F-902F-457C-ACA4-094D87AFD5BA}" destId="{45D085EE-350B-46D5-85EE-6E1144E9CC34}" srcOrd="1" destOrd="0" presId="urn:microsoft.com/office/officeart/2005/8/layout/cycle4"/>
    <dgm:cxn modelId="{DF652927-CCC9-42BF-98AA-C17C62100380}" type="presParOf" srcId="{F35CC52F-902F-457C-ACA4-094D87AFD5BA}" destId="{EC4B086A-2182-4849-8D7D-2F70C5179749}" srcOrd="2" destOrd="0" presId="urn:microsoft.com/office/officeart/2005/8/layout/cycle4"/>
    <dgm:cxn modelId="{B468767A-033C-49C5-85CD-190C7AB9CFC7}" type="presParOf" srcId="{F35CC52F-902F-457C-ACA4-094D87AFD5BA}" destId="{7869D203-D0EA-40EE-9AB4-F37080CFBB19}" srcOrd="3" destOrd="0" presId="urn:microsoft.com/office/officeart/2005/8/layout/cycle4"/>
    <dgm:cxn modelId="{0CDB692B-7CB5-4CAA-B948-BBF99BC90955}" type="presParOf" srcId="{F35CC52F-902F-457C-ACA4-094D87AFD5BA}" destId="{7F0E9C54-0C40-4DAC-A45A-5D10746835E8}" srcOrd="4" destOrd="0" presId="urn:microsoft.com/office/officeart/2005/8/layout/cycle4"/>
    <dgm:cxn modelId="{26CBB01D-A9F2-4673-B813-833F82B15FAE}" type="presParOf" srcId="{8ED0204D-E789-4C6B-B294-59FB7E3B0F58}" destId="{F3152E09-AD13-4BCF-927E-801039A2DF4F}" srcOrd="2" destOrd="0" presId="urn:microsoft.com/office/officeart/2005/8/layout/cycle4"/>
    <dgm:cxn modelId="{D1C32582-A1DD-484C-BC4F-09E07CEF8B1D}" type="presParOf" srcId="{8ED0204D-E789-4C6B-B294-59FB7E3B0F58}" destId="{D823424C-EE6E-4D8C-AA71-073FB0DD75C2}" srcOrd="3" destOrd="0" presId="urn:microsoft.com/office/officeart/2005/8/layout/cycle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EC2C9B-4F0C-43AD-B39A-32E8BFA45419}"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FB789CA0-62EF-4BAF-A17B-772665A42905}">
      <dgm:prSet phldrT="[Text]" custT="1"/>
      <dgm:spPr/>
      <dgm:t>
        <a:bodyPr/>
        <a:lstStyle/>
        <a:p>
          <a:r>
            <a:rPr lang="en-US" sz="1600" dirty="0" smtClean="0"/>
            <a:t>Literacy Co-Coaching</a:t>
          </a:r>
          <a:endParaRPr lang="en-US" sz="1600" dirty="0"/>
        </a:p>
      </dgm:t>
    </dgm:pt>
    <dgm:pt modelId="{4728749B-283F-4FC7-8A68-86B425BC3A68}" type="parTrans" cxnId="{8AD15428-BBA3-412B-9AAC-45CEBF6E0F43}">
      <dgm:prSet/>
      <dgm:spPr/>
      <dgm:t>
        <a:bodyPr/>
        <a:lstStyle/>
        <a:p>
          <a:endParaRPr lang="en-US"/>
        </a:p>
      </dgm:t>
    </dgm:pt>
    <dgm:pt modelId="{B3A2ED30-EAD8-4DCB-A451-28657C4D3674}" type="sibTrans" cxnId="{8AD15428-BBA3-412B-9AAC-45CEBF6E0F43}">
      <dgm:prSet/>
      <dgm:spPr/>
      <dgm:t>
        <a:bodyPr/>
        <a:lstStyle/>
        <a:p>
          <a:endParaRPr lang="en-US"/>
        </a:p>
      </dgm:t>
    </dgm:pt>
    <dgm:pt modelId="{BE1E7B6C-271D-4DA9-BDAD-2C3C8028C4D7}">
      <dgm:prSet phldrT="[Text]" custT="1"/>
      <dgm:spPr/>
      <dgm:t>
        <a:bodyPr/>
        <a:lstStyle/>
        <a:p>
          <a:r>
            <a:rPr lang="en-US" sz="1400" dirty="0" smtClean="0"/>
            <a:t>Produces Communication, Sharing and Refining of Best Practices </a:t>
          </a:r>
          <a:endParaRPr lang="en-US" sz="1400" dirty="0"/>
        </a:p>
      </dgm:t>
    </dgm:pt>
    <dgm:pt modelId="{FDE68A76-09E1-4B81-BD9E-9BEF71747994}" type="parTrans" cxnId="{2F264A0D-C713-4E7B-B59D-56930FF2E737}">
      <dgm:prSet/>
      <dgm:spPr/>
      <dgm:t>
        <a:bodyPr/>
        <a:lstStyle/>
        <a:p>
          <a:endParaRPr lang="en-US"/>
        </a:p>
      </dgm:t>
    </dgm:pt>
    <dgm:pt modelId="{4791F9F1-C7CD-4DED-A380-DBE3CA9651FA}" type="sibTrans" cxnId="{2F264A0D-C713-4E7B-B59D-56930FF2E737}">
      <dgm:prSet/>
      <dgm:spPr/>
      <dgm:t>
        <a:bodyPr/>
        <a:lstStyle/>
        <a:p>
          <a:endParaRPr lang="en-US"/>
        </a:p>
      </dgm:t>
    </dgm:pt>
    <dgm:pt modelId="{C14B30A1-B9CE-4F02-BF26-4ADF417C741D}">
      <dgm:prSet phldrT="[Text]" custT="1"/>
      <dgm:spPr/>
      <dgm:t>
        <a:bodyPr/>
        <a:lstStyle/>
        <a:p>
          <a:r>
            <a:rPr lang="en-US" sz="1600" dirty="0" smtClean="0"/>
            <a:t>Promotes a Collaborative Culture</a:t>
          </a:r>
          <a:endParaRPr lang="en-US" sz="1600" dirty="0"/>
        </a:p>
      </dgm:t>
    </dgm:pt>
    <dgm:pt modelId="{35804699-D3B8-4F59-832B-0CE882AA0AC6}" type="parTrans" cxnId="{0CF14607-14D1-449F-A4DD-169F2C54036F}">
      <dgm:prSet/>
      <dgm:spPr/>
      <dgm:t>
        <a:bodyPr/>
        <a:lstStyle/>
        <a:p>
          <a:endParaRPr lang="en-US"/>
        </a:p>
      </dgm:t>
    </dgm:pt>
    <dgm:pt modelId="{9A2118A4-5632-4284-A191-DE1B970BA0E3}" type="sibTrans" cxnId="{0CF14607-14D1-449F-A4DD-169F2C54036F}">
      <dgm:prSet/>
      <dgm:spPr/>
      <dgm:t>
        <a:bodyPr/>
        <a:lstStyle/>
        <a:p>
          <a:endParaRPr lang="en-US"/>
        </a:p>
      </dgm:t>
    </dgm:pt>
    <dgm:pt modelId="{F9458F23-6328-4623-BF9C-0953485081A2}">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dirty="0" smtClean="0"/>
            <a:t>Improved Student Achievement</a:t>
          </a:r>
        </a:p>
        <a:p>
          <a:pPr defTabSz="800100">
            <a:lnSpc>
              <a:spcPct val="90000"/>
            </a:lnSpc>
            <a:spcBef>
              <a:spcPct val="0"/>
            </a:spcBef>
            <a:spcAft>
              <a:spcPct val="35000"/>
            </a:spcAft>
          </a:pPr>
          <a:endParaRPr lang="en-US" sz="1800" dirty="0"/>
        </a:p>
      </dgm:t>
    </dgm:pt>
    <dgm:pt modelId="{F7F5D066-2591-412A-A585-6388C8EC417C}" type="parTrans" cxnId="{B7E4DEDB-D98D-472B-84AB-EF3E8F9C17E9}">
      <dgm:prSet/>
      <dgm:spPr/>
      <dgm:t>
        <a:bodyPr/>
        <a:lstStyle/>
        <a:p>
          <a:endParaRPr lang="en-US"/>
        </a:p>
      </dgm:t>
    </dgm:pt>
    <dgm:pt modelId="{E67C1E71-D181-4ACA-A4CC-430CE77B93E7}" type="sibTrans" cxnId="{B7E4DEDB-D98D-472B-84AB-EF3E8F9C17E9}">
      <dgm:prSet/>
      <dgm:spPr/>
      <dgm:t>
        <a:bodyPr/>
        <a:lstStyle/>
        <a:p>
          <a:endParaRPr lang="en-US"/>
        </a:p>
      </dgm:t>
    </dgm:pt>
    <dgm:pt modelId="{5D102A07-B345-4BA0-9D28-3B11B5BD3EAD}" type="pres">
      <dgm:prSet presAssocID="{83EC2C9B-4F0C-43AD-B39A-32E8BFA45419}" presName="Name0" presStyleCnt="0">
        <dgm:presLayoutVars>
          <dgm:chMax val="7"/>
          <dgm:resizeHandles val="exact"/>
        </dgm:presLayoutVars>
      </dgm:prSet>
      <dgm:spPr/>
      <dgm:t>
        <a:bodyPr/>
        <a:lstStyle/>
        <a:p>
          <a:endParaRPr lang="en-US"/>
        </a:p>
      </dgm:t>
    </dgm:pt>
    <dgm:pt modelId="{DFCCBBB1-BF84-460F-88A1-3582FD65C700}" type="pres">
      <dgm:prSet presAssocID="{83EC2C9B-4F0C-43AD-B39A-32E8BFA45419}" presName="comp1" presStyleCnt="0"/>
      <dgm:spPr/>
    </dgm:pt>
    <dgm:pt modelId="{A5B3377F-1EE7-4E76-9B72-1BB09541E41D}" type="pres">
      <dgm:prSet presAssocID="{83EC2C9B-4F0C-43AD-B39A-32E8BFA45419}" presName="circle1" presStyleLbl="node1" presStyleIdx="0" presStyleCnt="4" custScaleX="120619" custLinFactNeighborX="0"/>
      <dgm:spPr/>
      <dgm:t>
        <a:bodyPr/>
        <a:lstStyle/>
        <a:p>
          <a:endParaRPr lang="en-US"/>
        </a:p>
      </dgm:t>
    </dgm:pt>
    <dgm:pt modelId="{06A90305-6C93-49C2-9089-A00CDED6FE13}" type="pres">
      <dgm:prSet presAssocID="{83EC2C9B-4F0C-43AD-B39A-32E8BFA45419}" presName="c1text" presStyleLbl="node1" presStyleIdx="0" presStyleCnt="4">
        <dgm:presLayoutVars>
          <dgm:bulletEnabled val="1"/>
        </dgm:presLayoutVars>
      </dgm:prSet>
      <dgm:spPr/>
      <dgm:t>
        <a:bodyPr/>
        <a:lstStyle/>
        <a:p>
          <a:endParaRPr lang="en-US"/>
        </a:p>
      </dgm:t>
    </dgm:pt>
    <dgm:pt modelId="{ACBED54C-032A-454F-BE22-EA4A5E30A9B5}" type="pres">
      <dgm:prSet presAssocID="{83EC2C9B-4F0C-43AD-B39A-32E8BFA45419}" presName="comp2" presStyleCnt="0"/>
      <dgm:spPr/>
    </dgm:pt>
    <dgm:pt modelId="{599C03D6-2676-4D80-8FD4-AEDA280CB1F1}" type="pres">
      <dgm:prSet presAssocID="{83EC2C9B-4F0C-43AD-B39A-32E8BFA45419}" presName="circle2" presStyleLbl="node1" presStyleIdx="1" presStyleCnt="4" custScaleX="115979" custLinFactNeighborX="0" custLinFactNeighborY="0"/>
      <dgm:spPr/>
      <dgm:t>
        <a:bodyPr/>
        <a:lstStyle/>
        <a:p>
          <a:endParaRPr lang="en-US"/>
        </a:p>
      </dgm:t>
    </dgm:pt>
    <dgm:pt modelId="{FDFAB3E4-9632-4B58-AFC9-3734486F63D6}" type="pres">
      <dgm:prSet presAssocID="{83EC2C9B-4F0C-43AD-B39A-32E8BFA45419}" presName="c2text" presStyleLbl="node1" presStyleIdx="1" presStyleCnt="4">
        <dgm:presLayoutVars>
          <dgm:bulletEnabled val="1"/>
        </dgm:presLayoutVars>
      </dgm:prSet>
      <dgm:spPr/>
      <dgm:t>
        <a:bodyPr/>
        <a:lstStyle/>
        <a:p>
          <a:endParaRPr lang="en-US"/>
        </a:p>
      </dgm:t>
    </dgm:pt>
    <dgm:pt modelId="{A5975084-DC8F-4D0B-BEE1-A1FA8A68E3E4}" type="pres">
      <dgm:prSet presAssocID="{83EC2C9B-4F0C-43AD-B39A-32E8BFA45419}" presName="comp3" presStyleCnt="0"/>
      <dgm:spPr/>
    </dgm:pt>
    <dgm:pt modelId="{7D2E5F3E-4454-484C-88DA-B8E48D215E8C}" type="pres">
      <dgm:prSet presAssocID="{83EC2C9B-4F0C-43AD-B39A-32E8BFA45419}" presName="circle3" presStyleLbl="node1" presStyleIdx="2" presStyleCnt="4" custScaleX="118557" custScaleY="94158" custLinFactNeighborX="0" custLinFactNeighborY="344"/>
      <dgm:spPr/>
      <dgm:t>
        <a:bodyPr/>
        <a:lstStyle/>
        <a:p>
          <a:endParaRPr lang="en-US"/>
        </a:p>
      </dgm:t>
    </dgm:pt>
    <dgm:pt modelId="{F3CFDB98-06C2-4604-AF49-BC813C8C1010}" type="pres">
      <dgm:prSet presAssocID="{83EC2C9B-4F0C-43AD-B39A-32E8BFA45419}" presName="c3text" presStyleLbl="node1" presStyleIdx="2" presStyleCnt="4">
        <dgm:presLayoutVars>
          <dgm:bulletEnabled val="1"/>
        </dgm:presLayoutVars>
      </dgm:prSet>
      <dgm:spPr/>
      <dgm:t>
        <a:bodyPr/>
        <a:lstStyle/>
        <a:p>
          <a:endParaRPr lang="en-US"/>
        </a:p>
      </dgm:t>
    </dgm:pt>
    <dgm:pt modelId="{017C5BE3-0122-4718-820F-8FA0CE33E42A}" type="pres">
      <dgm:prSet presAssocID="{83EC2C9B-4F0C-43AD-B39A-32E8BFA45419}" presName="comp4" presStyleCnt="0"/>
      <dgm:spPr/>
    </dgm:pt>
    <dgm:pt modelId="{BEA18CDF-858A-4677-B413-9A364B1A200E}" type="pres">
      <dgm:prSet presAssocID="{83EC2C9B-4F0C-43AD-B39A-32E8BFA45419}" presName="circle4" presStyleLbl="node1" presStyleIdx="3" presStyleCnt="4" custScaleX="123711"/>
      <dgm:spPr/>
      <dgm:t>
        <a:bodyPr/>
        <a:lstStyle/>
        <a:p>
          <a:endParaRPr lang="en-US"/>
        </a:p>
      </dgm:t>
    </dgm:pt>
    <dgm:pt modelId="{7339A8D1-1482-49E8-96B8-424D53811027}" type="pres">
      <dgm:prSet presAssocID="{83EC2C9B-4F0C-43AD-B39A-32E8BFA45419}" presName="c4text" presStyleLbl="node1" presStyleIdx="3" presStyleCnt="4">
        <dgm:presLayoutVars>
          <dgm:bulletEnabled val="1"/>
        </dgm:presLayoutVars>
      </dgm:prSet>
      <dgm:spPr/>
      <dgm:t>
        <a:bodyPr/>
        <a:lstStyle/>
        <a:p>
          <a:endParaRPr lang="en-US"/>
        </a:p>
      </dgm:t>
    </dgm:pt>
  </dgm:ptLst>
  <dgm:cxnLst>
    <dgm:cxn modelId="{461A3276-21EC-4F08-9A34-24A82A5F1C97}" type="presOf" srcId="{C14B30A1-B9CE-4F02-BF26-4ADF417C741D}" destId="{7D2E5F3E-4454-484C-88DA-B8E48D215E8C}" srcOrd="0" destOrd="0" presId="urn:microsoft.com/office/officeart/2005/8/layout/venn2"/>
    <dgm:cxn modelId="{E6C6F60D-A4DF-4E1D-B969-4EC7CF009F7C}" type="presOf" srcId="{FB789CA0-62EF-4BAF-A17B-772665A42905}" destId="{A5B3377F-1EE7-4E76-9B72-1BB09541E41D}" srcOrd="0" destOrd="0" presId="urn:microsoft.com/office/officeart/2005/8/layout/venn2"/>
    <dgm:cxn modelId="{4511A6CC-F41F-4DEF-BF1D-9C4F90B417E3}" type="presOf" srcId="{BE1E7B6C-271D-4DA9-BDAD-2C3C8028C4D7}" destId="{599C03D6-2676-4D80-8FD4-AEDA280CB1F1}" srcOrd="0" destOrd="0" presId="urn:microsoft.com/office/officeart/2005/8/layout/venn2"/>
    <dgm:cxn modelId="{9A06D888-5591-4E44-9447-B2CF02495486}" type="presOf" srcId="{BE1E7B6C-271D-4DA9-BDAD-2C3C8028C4D7}" destId="{FDFAB3E4-9632-4B58-AFC9-3734486F63D6}" srcOrd="1" destOrd="0" presId="urn:microsoft.com/office/officeart/2005/8/layout/venn2"/>
    <dgm:cxn modelId="{2F264A0D-C713-4E7B-B59D-56930FF2E737}" srcId="{83EC2C9B-4F0C-43AD-B39A-32E8BFA45419}" destId="{BE1E7B6C-271D-4DA9-BDAD-2C3C8028C4D7}" srcOrd="1" destOrd="0" parTransId="{FDE68A76-09E1-4B81-BD9E-9BEF71747994}" sibTransId="{4791F9F1-C7CD-4DED-A380-DBE3CA9651FA}"/>
    <dgm:cxn modelId="{C61F3B5E-D588-4521-80DF-C53439F9D9A3}" type="presOf" srcId="{C14B30A1-B9CE-4F02-BF26-4ADF417C741D}" destId="{F3CFDB98-06C2-4604-AF49-BC813C8C1010}" srcOrd="1" destOrd="0" presId="urn:microsoft.com/office/officeart/2005/8/layout/venn2"/>
    <dgm:cxn modelId="{C8395DA5-1CCA-4618-9B6B-ACCAF7A5440B}" type="presOf" srcId="{F9458F23-6328-4623-BF9C-0953485081A2}" destId="{7339A8D1-1482-49E8-96B8-424D53811027}" srcOrd="1" destOrd="0" presId="urn:microsoft.com/office/officeart/2005/8/layout/venn2"/>
    <dgm:cxn modelId="{8AD15428-BBA3-412B-9AAC-45CEBF6E0F43}" srcId="{83EC2C9B-4F0C-43AD-B39A-32E8BFA45419}" destId="{FB789CA0-62EF-4BAF-A17B-772665A42905}" srcOrd="0" destOrd="0" parTransId="{4728749B-283F-4FC7-8A68-86B425BC3A68}" sibTransId="{B3A2ED30-EAD8-4DCB-A451-28657C4D3674}"/>
    <dgm:cxn modelId="{73F5F623-46F0-44F6-AA01-0E5E3E778D6A}" type="presOf" srcId="{F9458F23-6328-4623-BF9C-0953485081A2}" destId="{BEA18CDF-858A-4677-B413-9A364B1A200E}" srcOrd="0" destOrd="0" presId="urn:microsoft.com/office/officeart/2005/8/layout/venn2"/>
    <dgm:cxn modelId="{B7E4DEDB-D98D-472B-84AB-EF3E8F9C17E9}" srcId="{83EC2C9B-4F0C-43AD-B39A-32E8BFA45419}" destId="{F9458F23-6328-4623-BF9C-0953485081A2}" srcOrd="3" destOrd="0" parTransId="{F7F5D066-2591-412A-A585-6388C8EC417C}" sibTransId="{E67C1E71-D181-4ACA-A4CC-430CE77B93E7}"/>
    <dgm:cxn modelId="{6E87445B-E172-43F1-B7B7-ED2FCE11B779}" type="presOf" srcId="{FB789CA0-62EF-4BAF-A17B-772665A42905}" destId="{06A90305-6C93-49C2-9089-A00CDED6FE13}" srcOrd="1" destOrd="0" presId="urn:microsoft.com/office/officeart/2005/8/layout/venn2"/>
    <dgm:cxn modelId="{21980C8A-1192-44E0-B18A-524AC36A870B}" type="presOf" srcId="{83EC2C9B-4F0C-43AD-B39A-32E8BFA45419}" destId="{5D102A07-B345-4BA0-9D28-3B11B5BD3EAD}" srcOrd="0" destOrd="0" presId="urn:microsoft.com/office/officeart/2005/8/layout/venn2"/>
    <dgm:cxn modelId="{0CF14607-14D1-449F-A4DD-169F2C54036F}" srcId="{83EC2C9B-4F0C-43AD-B39A-32E8BFA45419}" destId="{C14B30A1-B9CE-4F02-BF26-4ADF417C741D}" srcOrd="2" destOrd="0" parTransId="{35804699-D3B8-4F59-832B-0CE882AA0AC6}" sibTransId="{9A2118A4-5632-4284-A191-DE1B970BA0E3}"/>
    <dgm:cxn modelId="{CA67AA83-2681-4816-9E56-89A4BB70973A}" type="presParOf" srcId="{5D102A07-B345-4BA0-9D28-3B11B5BD3EAD}" destId="{DFCCBBB1-BF84-460F-88A1-3582FD65C700}" srcOrd="0" destOrd="0" presId="urn:microsoft.com/office/officeart/2005/8/layout/venn2"/>
    <dgm:cxn modelId="{A9DC9A95-9B5C-40E8-A7FF-802BAB96C418}" type="presParOf" srcId="{DFCCBBB1-BF84-460F-88A1-3582FD65C700}" destId="{A5B3377F-1EE7-4E76-9B72-1BB09541E41D}" srcOrd="0" destOrd="0" presId="urn:microsoft.com/office/officeart/2005/8/layout/venn2"/>
    <dgm:cxn modelId="{650F575F-E8C7-40B4-9774-3472262DDE92}" type="presParOf" srcId="{DFCCBBB1-BF84-460F-88A1-3582FD65C700}" destId="{06A90305-6C93-49C2-9089-A00CDED6FE13}" srcOrd="1" destOrd="0" presId="urn:microsoft.com/office/officeart/2005/8/layout/venn2"/>
    <dgm:cxn modelId="{70E752B4-EE8B-4955-9D17-62AC5D4AB4C8}" type="presParOf" srcId="{5D102A07-B345-4BA0-9D28-3B11B5BD3EAD}" destId="{ACBED54C-032A-454F-BE22-EA4A5E30A9B5}" srcOrd="1" destOrd="0" presId="urn:microsoft.com/office/officeart/2005/8/layout/venn2"/>
    <dgm:cxn modelId="{BB9F5D5D-572B-4B8D-ACAF-F4241BCD6B92}" type="presParOf" srcId="{ACBED54C-032A-454F-BE22-EA4A5E30A9B5}" destId="{599C03D6-2676-4D80-8FD4-AEDA280CB1F1}" srcOrd="0" destOrd="0" presId="urn:microsoft.com/office/officeart/2005/8/layout/venn2"/>
    <dgm:cxn modelId="{C0C7B5DB-A581-4466-B5BF-151ABE337717}" type="presParOf" srcId="{ACBED54C-032A-454F-BE22-EA4A5E30A9B5}" destId="{FDFAB3E4-9632-4B58-AFC9-3734486F63D6}" srcOrd="1" destOrd="0" presId="urn:microsoft.com/office/officeart/2005/8/layout/venn2"/>
    <dgm:cxn modelId="{C98333EA-9F0C-4B79-82B0-41E23963808B}" type="presParOf" srcId="{5D102A07-B345-4BA0-9D28-3B11B5BD3EAD}" destId="{A5975084-DC8F-4D0B-BEE1-A1FA8A68E3E4}" srcOrd="2" destOrd="0" presId="urn:microsoft.com/office/officeart/2005/8/layout/venn2"/>
    <dgm:cxn modelId="{CE0958C6-87A9-4EED-B83A-4627BA774253}" type="presParOf" srcId="{A5975084-DC8F-4D0B-BEE1-A1FA8A68E3E4}" destId="{7D2E5F3E-4454-484C-88DA-B8E48D215E8C}" srcOrd="0" destOrd="0" presId="urn:microsoft.com/office/officeart/2005/8/layout/venn2"/>
    <dgm:cxn modelId="{BD3C7BB6-91F1-426A-8B37-593D88254045}" type="presParOf" srcId="{A5975084-DC8F-4D0B-BEE1-A1FA8A68E3E4}" destId="{F3CFDB98-06C2-4604-AF49-BC813C8C1010}" srcOrd="1" destOrd="0" presId="urn:microsoft.com/office/officeart/2005/8/layout/venn2"/>
    <dgm:cxn modelId="{CA8026B4-EA34-48C8-A837-F17A79C1691B}" type="presParOf" srcId="{5D102A07-B345-4BA0-9D28-3B11B5BD3EAD}" destId="{017C5BE3-0122-4718-820F-8FA0CE33E42A}" srcOrd="3" destOrd="0" presId="urn:microsoft.com/office/officeart/2005/8/layout/venn2"/>
    <dgm:cxn modelId="{B64340D3-F126-4B7C-BE42-E76F8ED9FBD0}" type="presParOf" srcId="{017C5BE3-0122-4718-820F-8FA0CE33E42A}" destId="{BEA18CDF-858A-4677-B413-9A364B1A200E}" srcOrd="0" destOrd="0" presId="urn:microsoft.com/office/officeart/2005/8/layout/venn2"/>
    <dgm:cxn modelId="{62FF5368-D8AF-4049-823D-14B7B4D88439}" type="presParOf" srcId="{017C5BE3-0122-4718-820F-8FA0CE33E42A}" destId="{7339A8D1-1482-49E8-96B8-424D53811027}"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8AF7E0-56E4-40BD-908A-82EF052B55F9}">
      <dsp:nvSpPr>
        <dsp:cNvPr id="0" name=""/>
        <dsp:cNvSpPr/>
      </dsp:nvSpPr>
      <dsp:spPr>
        <a:xfrm>
          <a:off x="4869285" y="3052052"/>
          <a:ext cx="3284114" cy="143707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980" tIns="220980" rIns="220980" bIns="220980" numCol="1" spcCol="1270" anchor="t" anchorCtr="0">
          <a:noAutofit/>
        </a:bodyPr>
        <a:lstStyle/>
        <a:p>
          <a:pPr marL="285750" lvl="1" indent="-285750" algn="l" defTabSz="2000250">
            <a:lnSpc>
              <a:spcPct val="90000"/>
            </a:lnSpc>
            <a:spcBef>
              <a:spcPct val="0"/>
            </a:spcBef>
            <a:spcAft>
              <a:spcPct val="15000"/>
            </a:spcAft>
            <a:buChar char="••"/>
          </a:pPr>
          <a:endParaRPr lang="en-US" sz="4500" kern="1200" dirty="0"/>
        </a:p>
      </dsp:txBody>
      <dsp:txXfrm>
        <a:off x="5854519" y="3411321"/>
        <a:ext cx="2298880" cy="1077807"/>
      </dsp:txXfrm>
    </dsp:sp>
    <dsp:sp modelId="{1A294CEF-A237-4D0C-BCDA-8D5C9A142A0B}">
      <dsp:nvSpPr>
        <dsp:cNvPr id="0" name=""/>
        <dsp:cNvSpPr/>
      </dsp:nvSpPr>
      <dsp:spPr>
        <a:xfrm>
          <a:off x="0" y="2975944"/>
          <a:ext cx="3261885" cy="143707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980" tIns="220980" rIns="220980" bIns="220980" numCol="1" spcCol="1270" anchor="t" anchorCtr="0">
          <a:noAutofit/>
        </a:bodyPr>
        <a:lstStyle/>
        <a:p>
          <a:pPr marL="285750" lvl="1" indent="-285750" algn="l" defTabSz="2000250">
            <a:lnSpc>
              <a:spcPct val="90000"/>
            </a:lnSpc>
            <a:spcBef>
              <a:spcPct val="0"/>
            </a:spcBef>
            <a:spcAft>
              <a:spcPct val="15000"/>
            </a:spcAft>
            <a:buChar char="••"/>
          </a:pPr>
          <a:endParaRPr lang="en-US" sz="4500" kern="1200" dirty="0"/>
        </a:p>
      </dsp:txBody>
      <dsp:txXfrm>
        <a:off x="0" y="3335213"/>
        <a:ext cx="2283319" cy="1077807"/>
      </dsp:txXfrm>
    </dsp:sp>
    <dsp:sp modelId="{2757A0CF-6F08-4C8B-AC22-190DF7E15C5B}">
      <dsp:nvSpPr>
        <dsp:cNvPr id="0" name=""/>
        <dsp:cNvSpPr/>
      </dsp:nvSpPr>
      <dsp:spPr>
        <a:xfrm>
          <a:off x="4745727" y="7404"/>
          <a:ext cx="3351689" cy="143707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980" tIns="220980" rIns="220980" bIns="220980" numCol="1" spcCol="1270" anchor="t" anchorCtr="0">
          <a:noAutofit/>
        </a:bodyPr>
        <a:lstStyle/>
        <a:p>
          <a:pPr marL="285750" lvl="1" indent="-285750" algn="l" defTabSz="2000250">
            <a:lnSpc>
              <a:spcPct val="90000"/>
            </a:lnSpc>
            <a:spcBef>
              <a:spcPct val="0"/>
            </a:spcBef>
            <a:spcAft>
              <a:spcPct val="15000"/>
            </a:spcAft>
            <a:buChar char="••"/>
          </a:pPr>
          <a:endParaRPr lang="en-US" sz="4500" kern="1200" dirty="0"/>
        </a:p>
      </dsp:txBody>
      <dsp:txXfrm>
        <a:off x="5751234" y="7404"/>
        <a:ext cx="2346182" cy="1077807"/>
      </dsp:txXfrm>
    </dsp:sp>
    <dsp:sp modelId="{4DB6D39F-EB86-4807-9379-82A301561BA2}">
      <dsp:nvSpPr>
        <dsp:cNvPr id="0" name=""/>
        <dsp:cNvSpPr/>
      </dsp:nvSpPr>
      <dsp:spPr>
        <a:xfrm>
          <a:off x="0" y="-2468"/>
          <a:ext cx="3161055" cy="145682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4790" tIns="224790" rIns="224790" bIns="224790" numCol="1" spcCol="1270" anchor="t" anchorCtr="0">
          <a:noAutofit/>
        </a:bodyPr>
        <a:lstStyle/>
        <a:p>
          <a:pPr marL="285750" lvl="1" indent="-285750" algn="l" defTabSz="2044700">
            <a:lnSpc>
              <a:spcPct val="90000"/>
            </a:lnSpc>
            <a:spcBef>
              <a:spcPct val="0"/>
            </a:spcBef>
            <a:spcAft>
              <a:spcPct val="15000"/>
            </a:spcAft>
            <a:buChar char="••"/>
          </a:pPr>
          <a:endParaRPr lang="en-US" sz="4600" kern="1200" dirty="0"/>
        </a:p>
      </dsp:txBody>
      <dsp:txXfrm>
        <a:off x="0" y="-2468"/>
        <a:ext cx="2212738" cy="1092616"/>
      </dsp:txXfrm>
    </dsp:sp>
    <dsp:sp modelId="{2BF10BE6-0FC7-473F-B64E-1FBA2E6EA597}">
      <dsp:nvSpPr>
        <dsp:cNvPr id="0" name=""/>
        <dsp:cNvSpPr/>
      </dsp:nvSpPr>
      <dsp:spPr>
        <a:xfrm>
          <a:off x="2087247" y="258447"/>
          <a:ext cx="1944543" cy="1944543"/>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t>Identify </a:t>
          </a:r>
        </a:p>
        <a:p>
          <a:pPr lvl="0" algn="ctr" defTabSz="800100">
            <a:lnSpc>
              <a:spcPct val="90000"/>
            </a:lnSpc>
            <a:spcBef>
              <a:spcPct val="0"/>
            </a:spcBef>
            <a:spcAft>
              <a:spcPct val="35000"/>
            </a:spcAft>
          </a:pPr>
          <a:r>
            <a:rPr lang="en-US" sz="1400" kern="1200" dirty="0" smtClean="0"/>
            <a:t>(strengths, weaknesses, even some challenging vocabulary</a:t>
          </a:r>
          <a:r>
            <a:rPr lang="en-US" sz="1800" kern="1200" dirty="0" smtClean="0"/>
            <a:t>)</a:t>
          </a:r>
          <a:endParaRPr lang="en-US" sz="1800" kern="1200" dirty="0"/>
        </a:p>
      </dsp:txBody>
      <dsp:txXfrm>
        <a:off x="2087247" y="258447"/>
        <a:ext cx="1944543" cy="1944543"/>
      </dsp:txXfrm>
    </dsp:sp>
    <dsp:sp modelId="{45D085EE-350B-46D5-85EE-6E1144E9CC34}">
      <dsp:nvSpPr>
        <dsp:cNvPr id="0" name=""/>
        <dsp:cNvSpPr/>
      </dsp:nvSpPr>
      <dsp:spPr>
        <a:xfrm rot="5400000">
          <a:off x="4111633" y="228598"/>
          <a:ext cx="1944543" cy="1944543"/>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t>Interpret</a:t>
          </a:r>
        </a:p>
        <a:p>
          <a:pPr lvl="0" algn="ctr" defTabSz="800100">
            <a:lnSpc>
              <a:spcPct val="90000"/>
            </a:lnSpc>
            <a:spcBef>
              <a:spcPct val="0"/>
            </a:spcBef>
            <a:spcAft>
              <a:spcPct val="35000"/>
            </a:spcAft>
          </a:pPr>
          <a:r>
            <a:rPr lang="en-US" sz="1600" kern="1200" dirty="0" smtClean="0"/>
            <a:t> </a:t>
          </a:r>
          <a:r>
            <a:rPr lang="en-US" sz="1400" kern="1200" dirty="0" smtClean="0"/>
            <a:t>(what does this mean to you? In your own words…)</a:t>
          </a:r>
        </a:p>
        <a:p>
          <a:pPr lvl="0" algn="ctr" defTabSz="800100">
            <a:lnSpc>
              <a:spcPct val="90000"/>
            </a:lnSpc>
            <a:spcBef>
              <a:spcPct val="0"/>
            </a:spcBef>
            <a:spcAft>
              <a:spcPct val="35000"/>
            </a:spcAft>
          </a:pPr>
          <a:endParaRPr lang="en-US" sz="1600" kern="1200" dirty="0"/>
        </a:p>
      </dsp:txBody>
      <dsp:txXfrm rot="5400000">
        <a:off x="4111633" y="228598"/>
        <a:ext cx="1944543" cy="1944543"/>
      </dsp:txXfrm>
    </dsp:sp>
    <dsp:sp modelId="{EC4B086A-2182-4849-8D7D-2F70C5179749}">
      <dsp:nvSpPr>
        <dsp:cNvPr id="0" name=""/>
        <dsp:cNvSpPr/>
      </dsp:nvSpPr>
      <dsp:spPr>
        <a:xfrm rot="10800000">
          <a:off x="4121608" y="2292808"/>
          <a:ext cx="1944543" cy="1944543"/>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b="1" kern="1200" dirty="0" smtClean="0"/>
            <a:t>                 </a:t>
          </a:r>
        </a:p>
        <a:p>
          <a:pPr lvl="0" algn="ctr" defTabSz="666750">
            <a:lnSpc>
              <a:spcPct val="90000"/>
            </a:lnSpc>
            <a:spcBef>
              <a:spcPct val="0"/>
            </a:spcBef>
            <a:spcAft>
              <a:spcPct val="35000"/>
            </a:spcAft>
          </a:pPr>
          <a:endParaRPr lang="en-US" sz="1500" b="1" kern="1200" dirty="0" smtClean="0"/>
        </a:p>
        <a:p>
          <a:pPr lvl="0" algn="ctr" defTabSz="666750">
            <a:lnSpc>
              <a:spcPct val="90000"/>
            </a:lnSpc>
            <a:spcBef>
              <a:spcPct val="0"/>
            </a:spcBef>
            <a:spcAft>
              <a:spcPct val="35000"/>
            </a:spcAft>
          </a:pPr>
          <a:r>
            <a:rPr lang="en-US" sz="1600" b="1" kern="1200" dirty="0" smtClean="0"/>
            <a:t>Communicate</a:t>
          </a:r>
          <a:r>
            <a:rPr lang="en-US" sz="1600" kern="1200" dirty="0" smtClean="0"/>
            <a:t> </a:t>
          </a:r>
          <a:r>
            <a:rPr lang="en-US" sz="1400" kern="1200" dirty="0" smtClean="0"/>
            <a:t>(how would you communicate this to someone else)</a:t>
          </a:r>
          <a:endParaRPr lang="en-US" sz="1400" kern="1200" dirty="0"/>
        </a:p>
      </dsp:txBody>
      <dsp:txXfrm rot="10800000">
        <a:off x="4121608" y="2292808"/>
        <a:ext cx="1944543" cy="1944543"/>
      </dsp:txXfrm>
    </dsp:sp>
    <dsp:sp modelId="{7869D203-D0EA-40EE-9AB4-F37080CFBB19}">
      <dsp:nvSpPr>
        <dsp:cNvPr id="0" name=""/>
        <dsp:cNvSpPr/>
      </dsp:nvSpPr>
      <dsp:spPr>
        <a:xfrm rot="16200000">
          <a:off x="2087247" y="2292808"/>
          <a:ext cx="1944543" cy="1944543"/>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Create </a:t>
          </a:r>
          <a:r>
            <a:rPr lang="en-US" sz="1800" kern="1200" dirty="0" smtClean="0"/>
            <a:t>a symbol</a:t>
          </a:r>
          <a:endParaRPr lang="en-US" sz="1800" kern="1200" dirty="0"/>
        </a:p>
      </dsp:txBody>
      <dsp:txXfrm rot="16200000">
        <a:off x="2087247" y="2292808"/>
        <a:ext cx="1944543" cy="1944543"/>
      </dsp:txXfrm>
    </dsp:sp>
    <dsp:sp modelId="{F3152E09-AD13-4BCF-927E-801039A2DF4F}">
      <dsp:nvSpPr>
        <dsp:cNvPr id="0" name=""/>
        <dsp:cNvSpPr/>
      </dsp:nvSpPr>
      <dsp:spPr>
        <a:xfrm>
          <a:off x="3741007" y="1843722"/>
          <a:ext cx="671384" cy="583812"/>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23424C-EE6E-4D8C-AA71-073FB0DD75C2}">
      <dsp:nvSpPr>
        <dsp:cNvPr id="0" name=""/>
        <dsp:cNvSpPr/>
      </dsp:nvSpPr>
      <dsp:spPr>
        <a:xfrm rot="10800000">
          <a:off x="3741007" y="2068265"/>
          <a:ext cx="671384" cy="583812"/>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8AF7E0-56E4-40BD-908A-82EF052B55F9}">
      <dsp:nvSpPr>
        <dsp:cNvPr id="0" name=""/>
        <dsp:cNvSpPr/>
      </dsp:nvSpPr>
      <dsp:spPr>
        <a:xfrm>
          <a:off x="4869285" y="3052052"/>
          <a:ext cx="3284114" cy="143707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980" tIns="220980" rIns="220980" bIns="220980" numCol="1" spcCol="1270" anchor="t" anchorCtr="0">
          <a:noAutofit/>
        </a:bodyPr>
        <a:lstStyle/>
        <a:p>
          <a:pPr marL="285750" lvl="1" indent="-285750" algn="l" defTabSz="2000250">
            <a:lnSpc>
              <a:spcPct val="90000"/>
            </a:lnSpc>
            <a:spcBef>
              <a:spcPct val="0"/>
            </a:spcBef>
            <a:spcAft>
              <a:spcPct val="15000"/>
            </a:spcAft>
            <a:buChar char="••"/>
          </a:pPr>
          <a:endParaRPr lang="en-US" sz="4500" kern="1200" dirty="0"/>
        </a:p>
      </dsp:txBody>
      <dsp:txXfrm>
        <a:off x="5854519" y="3411321"/>
        <a:ext cx="2298880" cy="1077807"/>
      </dsp:txXfrm>
    </dsp:sp>
    <dsp:sp modelId="{1A294CEF-A237-4D0C-BCDA-8D5C9A142A0B}">
      <dsp:nvSpPr>
        <dsp:cNvPr id="0" name=""/>
        <dsp:cNvSpPr/>
      </dsp:nvSpPr>
      <dsp:spPr>
        <a:xfrm>
          <a:off x="0" y="2975944"/>
          <a:ext cx="3261885" cy="143707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980" tIns="220980" rIns="220980" bIns="220980" numCol="1" spcCol="1270" anchor="t" anchorCtr="0">
          <a:noAutofit/>
        </a:bodyPr>
        <a:lstStyle/>
        <a:p>
          <a:pPr marL="285750" lvl="1" indent="-285750" algn="l" defTabSz="2000250">
            <a:lnSpc>
              <a:spcPct val="90000"/>
            </a:lnSpc>
            <a:spcBef>
              <a:spcPct val="0"/>
            </a:spcBef>
            <a:spcAft>
              <a:spcPct val="15000"/>
            </a:spcAft>
            <a:buChar char="••"/>
          </a:pPr>
          <a:endParaRPr lang="en-US" sz="4500" kern="1200" dirty="0"/>
        </a:p>
      </dsp:txBody>
      <dsp:txXfrm>
        <a:off x="0" y="3335213"/>
        <a:ext cx="2283319" cy="1077807"/>
      </dsp:txXfrm>
    </dsp:sp>
    <dsp:sp modelId="{2757A0CF-6F08-4C8B-AC22-190DF7E15C5B}">
      <dsp:nvSpPr>
        <dsp:cNvPr id="0" name=""/>
        <dsp:cNvSpPr/>
      </dsp:nvSpPr>
      <dsp:spPr>
        <a:xfrm>
          <a:off x="4745727" y="7404"/>
          <a:ext cx="3351689" cy="143707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980" tIns="220980" rIns="220980" bIns="220980" numCol="1" spcCol="1270" anchor="t" anchorCtr="0">
          <a:noAutofit/>
        </a:bodyPr>
        <a:lstStyle/>
        <a:p>
          <a:pPr marL="285750" lvl="1" indent="-285750" algn="l" defTabSz="2000250">
            <a:lnSpc>
              <a:spcPct val="90000"/>
            </a:lnSpc>
            <a:spcBef>
              <a:spcPct val="0"/>
            </a:spcBef>
            <a:spcAft>
              <a:spcPct val="15000"/>
            </a:spcAft>
            <a:buChar char="••"/>
          </a:pPr>
          <a:endParaRPr lang="en-US" sz="4500" kern="1200" dirty="0"/>
        </a:p>
      </dsp:txBody>
      <dsp:txXfrm>
        <a:off x="5751234" y="7404"/>
        <a:ext cx="2346182" cy="1077807"/>
      </dsp:txXfrm>
    </dsp:sp>
    <dsp:sp modelId="{4DB6D39F-EB86-4807-9379-82A301561BA2}">
      <dsp:nvSpPr>
        <dsp:cNvPr id="0" name=""/>
        <dsp:cNvSpPr/>
      </dsp:nvSpPr>
      <dsp:spPr>
        <a:xfrm>
          <a:off x="0" y="-2468"/>
          <a:ext cx="3161055" cy="145682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4790" tIns="224790" rIns="224790" bIns="224790" numCol="1" spcCol="1270" anchor="t" anchorCtr="0">
          <a:noAutofit/>
        </a:bodyPr>
        <a:lstStyle/>
        <a:p>
          <a:pPr marL="285750" lvl="1" indent="-285750" algn="l" defTabSz="2044700">
            <a:lnSpc>
              <a:spcPct val="90000"/>
            </a:lnSpc>
            <a:spcBef>
              <a:spcPct val="0"/>
            </a:spcBef>
            <a:spcAft>
              <a:spcPct val="15000"/>
            </a:spcAft>
            <a:buChar char="••"/>
          </a:pPr>
          <a:endParaRPr lang="en-US" sz="4600" kern="1200" dirty="0"/>
        </a:p>
      </dsp:txBody>
      <dsp:txXfrm>
        <a:off x="0" y="-2468"/>
        <a:ext cx="2212738" cy="1092616"/>
      </dsp:txXfrm>
    </dsp:sp>
    <dsp:sp modelId="{2BF10BE6-0FC7-473F-B64E-1FBA2E6EA597}">
      <dsp:nvSpPr>
        <dsp:cNvPr id="0" name=""/>
        <dsp:cNvSpPr/>
      </dsp:nvSpPr>
      <dsp:spPr>
        <a:xfrm>
          <a:off x="2087247" y="258447"/>
          <a:ext cx="1944543" cy="1944543"/>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t>Identify </a:t>
          </a:r>
        </a:p>
        <a:p>
          <a:pPr lvl="0" algn="ctr" defTabSz="800100">
            <a:lnSpc>
              <a:spcPct val="90000"/>
            </a:lnSpc>
            <a:spcBef>
              <a:spcPct val="0"/>
            </a:spcBef>
            <a:spcAft>
              <a:spcPct val="35000"/>
            </a:spcAft>
          </a:pPr>
          <a:r>
            <a:rPr lang="en-US" sz="1400" kern="1200" dirty="0" smtClean="0"/>
            <a:t>(strengths, weaknesses, even some challenging vocabulary</a:t>
          </a:r>
          <a:r>
            <a:rPr lang="en-US" sz="1800" kern="1200" dirty="0" smtClean="0"/>
            <a:t>)</a:t>
          </a:r>
          <a:endParaRPr lang="en-US" sz="1800" kern="1200" dirty="0"/>
        </a:p>
      </dsp:txBody>
      <dsp:txXfrm>
        <a:off x="2087247" y="258447"/>
        <a:ext cx="1944543" cy="1944543"/>
      </dsp:txXfrm>
    </dsp:sp>
    <dsp:sp modelId="{45D085EE-350B-46D5-85EE-6E1144E9CC34}">
      <dsp:nvSpPr>
        <dsp:cNvPr id="0" name=""/>
        <dsp:cNvSpPr/>
      </dsp:nvSpPr>
      <dsp:spPr>
        <a:xfrm rot="5400000">
          <a:off x="4111633" y="228598"/>
          <a:ext cx="1944543" cy="1944543"/>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t>Interpret</a:t>
          </a:r>
        </a:p>
        <a:p>
          <a:pPr lvl="0" algn="ctr" defTabSz="800100">
            <a:lnSpc>
              <a:spcPct val="90000"/>
            </a:lnSpc>
            <a:spcBef>
              <a:spcPct val="0"/>
            </a:spcBef>
            <a:spcAft>
              <a:spcPct val="35000"/>
            </a:spcAft>
          </a:pPr>
          <a:r>
            <a:rPr lang="en-US" sz="1600" kern="1200" dirty="0" smtClean="0"/>
            <a:t> </a:t>
          </a:r>
          <a:r>
            <a:rPr lang="en-US" sz="1400" kern="1200" dirty="0" smtClean="0"/>
            <a:t>(what does this mean to you? In your own words…)</a:t>
          </a:r>
        </a:p>
        <a:p>
          <a:pPr lvl="0" algn="ctr" defTabSz="800100">
            <a:lnSpc>
              <a:spcPct val="90000"/>
            </a:lnSpc>
            <a:spcBef>
              <a:spcPct val="0"/>
            </a:spcBef>
            <a:spcAft>
              <a:spcPct val="35000"/>
            </a:spcAft>
          </a:pPr>
          <a:endParaRPr lang="en-US" sz="1600" kern="1200" dirty="0"/>
        </a:p>
      </dsp:txBody>
      <dsp:txXfrm rot="5400000">
        <a:off x="4111633" y="228598"/>
        <a:ext cx="1944543" cy="1944543"/>
      </dsp:txXfrm>
    </dsp:sp>
    <dsp:sp modelId="{EC4B086A-2182-4849-8D7D-2F70C5179749}">
      <dsp:nvSpPr>
        <dsp:cNvPr id="0" name=""/>
        <dsp:cNvSpPr/>
      </dsp:nvSpPr>
      <dsp:spPr>
        <a:xfrm rot="10800000">
          <a:off x="4121608" y="2292808"/>
          <a:ext cx="1944543" cy="1944543"/>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US" sz="1500" b="1" kern="1200" dirty="0" smtClean="0"/>
            <a:t>                 </a:t>
          </a:r>
        </a:p>
        <a:p>
          <a:pPr lvl="0" algn="ctr" defTabSz="666750">
            <a:lnSpc>
              <a:spcPct val="90000"/>
            </a:lnSpc>
            <a:spcBef>
              <a:spcPct val="0"/>
            </a:spcBef>
            <a:spcAft>
              <a:spcPct val="35000"/>
            </a:spcAft>
          </a:pPr>
          <a:endParaRPr lang="en-US" sz="1500" b="1" kern="1200" dirty="0" smtClean="0"/>
        </a:p>
        <a:p>
          <a:pPr lvl="0" algn="ctr" defTabSz="666750">
            <a:lnSpc>
              <a:spcPct val="90000"/>
            </a:lnSpc>
            <a:spcBef>
              <a:spcPct val="0"/>
            </a:spcBef>
            <a:spcAft>
              <a:spcPct val="35000"/>
            </a:spcAft>
          </a:pPr>
          <a:r>
            <a:rPr lang="en-US" sz="1600" b="1" kern="1200" dirty="0" smtClean="0"/>
            <a:t>Communicate</a:t>
          </a:r>
          <a:r>
            <a:rPr lang="en-US" sz="1600" kern="1200" dirty="0" smtClean="0"/>
            <a:t> </a:t>
          </a:r>
          <a:r>
            <a:rPr lang="en-US" sz="1400" kern="1200" dirty="0" smtClean="0"/>
            <a:t>(how would you communicate this to someone else)</a:t>
          </a:r>
          <a:endParaRPr lang="en-US" sz="1400" kern="1200" dirty="0"/>
        </a:p>
      </dsp:txBody>
      <dsp:txXfrm rot="10800000">
        <a:off x="4121608" y="2292808"/>
        <a:ext cx="1944543" cy="1944543"/>
      </dsp:txXfrm>
    </dsp:sp>
    <dsp:sp modelId="{7869D203-D0EA-40EE-9AB4-F37080CFBB19}">
      <dsp:nvSpPr>
        <dsp:cNvPr id="0" name=""/>
        <dsp:cNvSpPr/>
      </dsp:nvSpPr>
      <dsp:spPr>
        <a:xfrm rot="16200000">
          <a:off x="2087247" y="2292808"/>
          <a:ext cx="1944543" cy="1944543"/>
        </a:xfrm>
        <a:prstGeom prst="pieWedg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Create </a:t>
          </a:r>
          <a:r>
            <a:rPr lang="en-US" sz="1800" kern="1200" dirty="0" smtClean="0"/>
            <a:t>a symbol</a:t>
          </a:r>
          <a:endParaRPr lang="en-US" sz="1800" kern="1200" dirty="0"/>
        </a:p>
      </dsp:txBody>
      <dsp:txXfrm rot="16200000">
        <a:off x="2087247" y="2292808"/>
        <a:ext cx="1944543" cy="1944543"/>
      </dsp:txXfrm>
    </dsp:sp>
    <dsp:sp modelId="{F3152E09-AD13-4BCF-927E-801039A2DF4F}">
      <dsp:nvSpPr>
        <dsp:cNvPr id="0" name=""/>
        <dsp:cNvSpPr/>
      </dsp:nvSpPr>
      <dsp:spPr>
        <a:xfrm>
          <a:off x="3741007" y="1843722"/>
          <a:ext cx="671384" cy="583812"/>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23424C-EE6E-4D8C-AA71-073FB0DD75C2}">
      <dsp:nvSpPr>
        <dsp:cNvPr id="0" name=""/>
        <dsp:cNvSpPr/>
      </dsp:nvSpPr>
      <dsp:spPr>
        <a:xfrm rot="10800000">
          <a:off x="3741007" y="2068265"/>
          <a:ext cx="671384" cy="583812"/>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B3377F-1EE7-4E76-9B72-1BB09541E41D}">
      <dsp:nvSpPr>
        <dsp:cNvPr id="0" name=""/>
        <dsp:cNvSpPr/>
      </dsp:nvSpPr>
      <dsp:spPr>
        <a:xfrm>
          <a:off x="533389" y="0"/>
          <a:ext cx="5943621" cy="4927599"/>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Literacy Co-Coaching</a:t>
          </a:r>
          <a:endParaRPr lang="en-US" sz="1600" kern="1200" dirty="0"/>
        </a:p>
      </dsp:txBody>
      <dsp:txXfrm>
        <a:off x="2674281" y="246379"/>
        <a:ext cx="1661836" cy="739140"/>
      </dsp:txXfrm>
    </dsp:sp>
    <dsp:sp modelId="{599C03D6-2676-4D80-8FD4-AEDA280CB1F1}">
      <dsp:nvSpPr>
        <dsp:cNvPr id="0" name=""/>
        <dsp:cNvSpPr/>
      </dsp:nvSpPr>
      <dsp:spPr>
        <a:xfrm>
          <a:off x="1219207" y="985519"/>
          <a:ext cx="4571984" cy="394208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Produces Communication, Sharing and Refining of Best Practices </a:t>
          </a:r>
          <a:endParaRPr lang="en-US" sz="1400" kern="1200" dirty="0"/>
        </a:p>
      </dsp:txBody>
      <dsp:txXfrm>
        <a:off x="2706245" y="1222044"/>
        <a:ext cx="1597908" cy="709574"/>
      </dsp:txXfrm>
    </dsp:sp>
    <dsp:sp modelId="{7D2E5F3E-4454-484C-88DA-B8E48D215E8C}">
      <dsp:nvSpPr>
        <dsp:cNvPr id="0" name=""/>
        <dsp:cNvSpPr/>
      </dsp:nvSpPr>
      <dsp:spPr>
        <a:xfrm>
          <a:off x="1752595" y="2067571"/>
          <a:ext cx="3505208" cy="278383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Promotes a Collaborative Culture</a:t>
          </a:r>
          <a:endParaRPr lang="en-US" sz="1600" kern="1200" dirty="0"/>
        </a:p>
      </dsp:txBody>
      <dsp:txXfrm>
        <a:off x="2688486" y="2276359"/>
        <a:ext cx="1633427" cy="626363"/>
      </dsp:txXfrm>
    </dsp:sp>
    <dsp:sp modelId="{BEA18CDF-858A-4677-B413-9A364B1A200E}">
      <dsp:nvSpPr>
        <dsp:cNvPr id="0" name=""/>
        <dsp:cNvSpPr/>
      </dsp:nvSpPr>
      <dsp:spPr>
        <a:xfrm>
          <a:off x="2286003" y="2956560"/>
          <a:ext cx="2438393" cy="197104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kern="1200" dirty="0" smtClean="0"/>
            <a:t>Improved Student Achievement</a:t>
          </a:r>
        </a:p>
        <a:p>
          <a:pPr lvl="0" algn="ctr" defTabSz="800100">
            <a:lnSpc>
              <a:spcPct val="90000"/>
            </a:lnSpc>
            <a:spcBef>
              <a:spcPct val="0"/>
            </a:spcBef>
            <a:spcAft>
              <a:spcPct val="35000"/>
            </a:spcAft>
          </a:pPr>
          <a:endParaRPr lang="en-US" sz="1800" kern="1200" dirty="0"/>
        </a:p>
      </dsp:txBody>
      <dsp:txXfrm>
        <a:off x="2643097" y="3449320"/>
        <a:ext cx="1724204" cy="985520"/>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804"/>
          </a:xfrm>
          <a:prstGeom prst="rect">
            <a:avLst/>
          </a:prstGeom>
        </p:spPr>
        <p:txBody>
          <a:bodyPr vert="horz" lIns="91956" tIns="45979" rIns="91956" bIns="45979" rtlCol="0"/>
          <a:lstStyle>
            <a:lvl1pPr algn="l">
              <a:defRPr sz="1200"/>
            </a:lvl1pPr>
          </a:lstStyle>
          <a:p>
            <a:endParaRPr lang="en-US"/>
          </a:p>
        </p:txBody>
      </p:sp>
      <p:sp>
        <p:nvSpPr>
          <p:cNvPr id="3" name="Date Placeholder 2"/>
          <p:cNvSpPr>
            <a:spLocks noGrp="1"/>
          </p:cNvSpPr>
          <p:nvPr>
            <p:ph type="dt" idx="1"/>
          </p:nvPr>
        </p:nvSpPr>
        <p:spPr>
          <a:xfrm>
            <a:off x="3884613" y="0"/>
            <a:ext cx="2971800" cy="461804"/>
          </a:xfrm>
          <a:prstGeom prst="rect">
            <a:avLst/>
          </a:prstGeom>
        </p:spPr>
        <p:txBody>
          <a:bodyPr vert="horz" lIns="91956" tIns="45979" rIns="91956" bIns="45979" rtlCol="0"/>
          <a:lstStyle>
            <a:lvl1pPr algn="r">
              <a:defRPr sz="1200"/>
            </a:lvl1pPr>
          </a:lstStyle>
          <a:p>
            <a:fld id="{4D4DD6C2-64EC-4375-957C-0AD73EDA9DA9}" type="datetimeFigureOut">
              <a:rPr lang="en-US" smtClean="0"/>
              <a:pPr/>
              <a:t>10/11/2011</a:t>
            </a:fld>
            <a:endParaRPr lang="en-US"/>
          </a:p>
        </p:txBody>
      </p:sp>
      <p:sp>
        <p:nvSpPr>
          <p:cNvPr id="4" name="Slide Image Placeholder 3"/>
          <p:cNvSpPr>
            <a:spLocks noGrp="1" noRot="1" noChangeAspect="1"/>
          </p:cNvSpPr>
          <p:nvPr>
            <p:ph type="sldImg" idx="2"/>
          </p:nvPr>
        </p:nvSpPr>
        <p:spPr>
          <a:xfrm>
            <a:off x="1120775" y="692150"/>
            <a:ext cx="4616450" cy="3463925"/>
          </a:xfrm>
          <a:prstGeom prst="rect">
            <a:avLst/>
          </a:prstGeom>
          <a:noFill/>
          <a:ln w="12700">
            <a:solidFill>
              <a:prstClr val="black"/>
            </a:solidFill>
          </a:ln>
        </p:spPr>
        <p:txBody>
          <a:bodyPr vert="horz" lIns="91956" tIns="45979" rIns="91956" bIns="45979" rtlCol="0" anchor="ctr"/>
          <a:lstStyle/>
          <a:p>
            <a:endParaRPr lang="en-US"/>
          </a:p>
        </p:txBody>
      </p:sp>
      <p:sp>
        <p:nvSpPr>
          <p:cNvPr id="5" name="Notes Placeholder 4"/>
          <p:cNvSpPr>
            <a:spLocks noGrp="1"/>
          </p:cNvSpPr>
          <p:nvPr>
            <p:ph type="body" sz="quarter" idx="3"/>
          </p:nvPr>
        </p:nvSpPr>
        <p:spPr>
          <a:xfrm>
            <a:off x="685800" y="4387136"/>
            <a:ext cx="5486400" cy="4156234"/>
          </a:xfrm>
          <a:prstGeom prst="rect">
            <a:avLst/>
          </a:prstGeom>
        </p:spPr>
        <p:txBody>
          <a:bodyPr vert="horz" lIns="91956" tIns="45979" rIns="91956" bIns="4597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2971800" cy="461804"/>
          </a:xfrm>
          <a:prstGeom prst="rect">
            <a:avLst/>
          </a:prstGeom>
        </p:spPr>
        <p:txBody>
          <a:bodyPr vert="horz" lIns="91956" tIns="45979" rIns="91956" bIns="45979"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772669"/>
            <a:ext cx="2971800" cy="461804"/>
          </a:xfrm>
          <a:prstGeom prst="rect">
            <a:avLst/>
          </a:prstGeom>
        </p:spPr>
        <p:txBody>
          <a:bodyPr vert="horz" lIns="91956" tIns="45979" rIns="91956" bIns="45979" rtlCol="0" anchor="b"/>
          <a:lstStyle>
            <a:lvl1pPr algn="r">
              <a:defRPr sz="1200"/>
            </a:lvl1pPr>
          </a:lstStyle>
          <a:p>
            <a:fld id="{2904433B-2B68-4ADA-AD8C-EA69DA9DF59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a:t>
            </a:r>
            <a:r>
              <a:rPr lang="en-US" baseline="0" dirty="0" smtClean="0"/>
              <a:t> and last everybody, middle three to each table.</a:t>
            </a:r>
          </a:p>
          <a:p>
            <a:endParaRPr lang="en-US" baseline="0" dirty="0" smtClean="0"/>
          </a:p>
          <a:p>
            <a:r>
              <a:rPr lang="en-US" baseline="0" dirty="0" smtClean="0"/>
              <a:t>Introduction </a:t>
            </a:r>
            <a:r>
              <a:rPr lang="en-US" baseline="0" smtClean="0"/>
              <a:t>activity  </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Quick</a:t>
            </a:r>
            <a:r>
              <a:rPr lang="en-US" baseline="0" dirty="0" smtClean="0"/>
              <a:t> write…have group respond to the following  question during a quick write activity…3 minutes…</a:t>
            </a:r>
          </a:p>
          <a:p>
            <a:endParaRPr lang="en-US" baseline="0" dirty="0" smtClean="0"/>
          </a:p>
          <a:p>
            <a:r>
              <a:rPr lang="en-US" baseline="0" dirty="0" smtClean="0"/>
              <a:t>(No elbow partner sharing)</a:t>
            </a:r>
          </a:p>
          <a:p>
            <a:endParaRPr lang="en-US" baseline="0" dirty="0" smtClean="0"/>
          </a:p>
          <a:p>
            <a:r>
              <a:rPr lang="en-US" baseline="0" dirty="0" smtClean="0"/>
              <a:t>Share with whole class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Using the </a:t>
            </a:r>
            <a:r>
              <a:rPr lang="en-US" dirty="0" err="1" smtClean="0"/>
              <a:t>Unesco</a:t>
            </a:r>
            <a:r>
              <a:rPr lang="en-US" dirty="0" smtClean="0"/>
              <a:t> quote on</a:t>
            </a:r>
            <a:r>
              <a:rPr lang="en-US" baseline="0" dirty="0" smtClean="0"/>
              <a:t> Literacy, </a:t>
            </a:r>
            <a:r>
              <a:rPr lang="en-US" b="1" baseline="0" dirty="0" smtClean="0"/>
              <a:t>on your own</a:t>
            </a:r>
            <a:r>
              <a:rPr lang="en-US" baseline="0" dirty="0" smtClean="0"/>
              <a:t>…with some action words that we ask of our students on a routine basis…</a:t>
            </a:r>
          </a:p>
          <a:p>
            <a:r>
              <a:rPr lang="en-US" baseline="0" dirty="0" smtClean="0"/>
              <a:t> </a:t>
            </a:r>
          </a:p>
          <a:p>
            <a:pPr marL="225605" indent="-225605">
              <a:buAutoNum type="arabicPeriod"/>
            </a:pPr>
            <a:r>
              <a:rPr lang="en-US" baseline="0" dirty="0" smtClean="0"/>
              <a:t>Identify – recognize, discover, determine</a:t>
            </a:r>
          </a:p>
          <a:p>
            <a:pPr marL="225605" indent="-225605">
              <a:buAutoNum type="arabicPeriod"/>
            </a:pPr>
            <a:r>
              <a:rPr lang="en-US" baseline="0" dirty="0" smtClean="0"/>
              <a:t>Interpret – to infer, or read between the lines</a:t>
            </a:r>
          </a:p>
          <a:p>
            <a:pPr marL="225605" indent="-225605">
              <a:buAutoNum type="arabicPeriod"/>
            </a:pPr>
            <a:r>
              <a:rPr lang="en-US" baseline="0" dirty="0" smtClean="0"/>
              <a:t>Create – to construct or produce</a:t>
            </a:r>
          </a:p>
          <a:p>
            <a:pPr marL="225605" indent="-225605">
              <a:buAutoNum type="arabicPeriod"/>
            </a:pPr>
            <a:r>
              <a:rPr lang="en-US" baseline="0" dirty="0" smtClean="0"/>
              <a:t>Communicate – to converse, discuss, share</a:t>
            </a:r>
          </a:p>
          <a:p>
            <a:pPr marL="225605" indent="-225605"/>
            <a:endParaRPr lang="en-US" baseline="0" dirty="0"/>
          </a:p>
          <a:p>
            <a:pPr marL="225605" indent="-225605"/>
            <a:endParaRPr lang="en-US" baseline="0" dirty="0"/>
          </a:p>
          <a:p>
            <a:pPr marL="225605" indent="-225605"/>
            <a:r>
              <a:rPr lang="en-US" baseline="0" dirty="0" smtClean="0"/>
              <a:t>Copy this for participants – in file folders</a:t>
            </a:r>
          </a:p>
          <a:p>
            <a:pPr marL="225605" indent="-225605"/>
            <a:endParaRPr lang="en-US" baseline="0" dirty="0" smtClean="0"/>
          </a:p>
          <a:p>
            <a:pPr marL="225605" indent="-225605"/>
            <a:endParaRPr lang="en-US" baseline="0" dirty="0" smtClean="0"/>
          </a:p>
          <a:p>
            <a:pPr marL="225605" indent="-225605"/>
            <a:endParaRPr lang="en-US" baseline="0" dirty="0" smtClean="0"/>
          </a:p>
          <a:p>
            <a:pPr marL="225605" indent="-225605"/>
            <a:endParaRPr lang="en-US" baseline="0" dirty="0" smtClean="0"/>
          </a:p>
        </p:txBody>
      </p:sp>
      <p:sp>
        <p:nvSpPr>
          <p:cNvPr id="4" name="Slide Number Placeholder 3"/>
          <p:cNvSpPr>
            <a:spLocks noGrp="1"/>
          </p:cNvSpPr>
          <p:nvPr>
            <p:ph type="sldNum" sz="quarter" idx="10"/>
          </p:nvPr>
        </p:nvSpPr>
        <p:spPr/>
        <p:txBody>
          <a:bodyPr/>
          <a:lstStyle/>
          <a:p>
            <a:fld id="{2904433B-2B68-4ADA-AD8C-EA69DA9DF599}"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2421">
              <a:defRPr/>
            </a:pPr>
            <a:endParaRPr lang="en-US" baseline="0" dirty="0" smtClean="0"/>
          </a:p>
          <a:p>
            <a:pPr defTabSz="902421">
              <a:defRPr/>
            </a:pPr>
            <a:endParaRPr lang="en-US" baseline="0" dirty="0" smtClean="0"/>
          </a:p>
          <a:p>
            <a:pPr marL="0" marR="0" indent="0" algn="l" defTabSz="902421" rtl="0" eaLnBrk="1" fontAlgn="auto" latinLnBrk="0" hangingPunct="1">
              <a:lnSpc>
                <a:spcPct val="100000"/>
              </a:lnSpc>
              <a:spcBef>
                <a:spcPts val="0"/>
              </a:spcBef>
              <a:spcAft>
                <a:spcPts val="0"/>
              </a:spcAft>
              <a:buClrTx/>
              <a:buSzTx/>
              <a:buFontTx/>
              <a:buNone/>
              <a:tabLst/>
              <a:defRPr/>
            </a:pPr>
            <a:r>
              <a:rPr lang="en-US" baseline="0" dirty="0" smtClean="0"/>
              <a:t>Audrey - Someone at your table/elbow </a:t>
            </a:r>
            <a:r>
              <a:rPr lang="en-US" b="1" baseline="0" dirty="0" smtClean="0"/>
              <a:t>partner</a:t>
            </a:r>
            <a:r>
              <a:rPr lang="en-US" baseline="0" dirty="0" smtClean="0"/>
              <a:t>…take your reverse side of your  sheet with you</a:t>
            </a:r>
          </a:p>
          <a:p>
            <a:pPr marL="0" marR="0" indent="0" algn="l" defTabSz="902421"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02421" rtl="0" eaLnBrk="1" fontAlgn="auto" latinLnBrk="0" hangingPunct="1">
              <a:lnSpc>
                <a:spcPct val="100000"/>
              </a:lnSpc>
              <a:spcBef>
                <a:spcPts val="0"/>
              </a:spcBef>
              <a:spcAft>
                <a:spcPts val="0"/>
              </a:spcAft>
              <a:buClrTx/>
              <a:buSzTx/>
              <a:buFontTx/>
              <a:buNone/>
              <a:tabLst/>
              <a:defRPr/>
            </a:pPr>
            <a:r>
              <a:rPr lang="en-US" baseline="0" dirty="0" smtClean="0"/>
              <a:t>Maybe do this as a chart/placemat </a:t>
            </a:r>
            <a:r>
              <a:rPr lang="en-US" b="1" baseline="0" dirty="0" smtClean="0"/>
              <a:t>in groups of 4/5</a:t>
            </a:r>
            <a:r>
              <a:rPr lang="en-US" baseline="0" dirty="0" smtClean="0"/>
              <a:t>??? Have them present their collaboration??</a:t>
            </a:r>
          </a:p>
          <a:p>
            <a:pPr defTabSz="902421">
              <a:defRPr/>
            </a:pPr>
            <a:endParaRPr lang="en-US" baseline="0" dirty="0" smtClean="0"/>
          </a:p>
          <a:p>
            <a:pPr defTabSz="902421">
              <a:defRPr/>
            </a:pPr>
            <a:endParaRPr lang="en-US" baseline="0" dirty="0" smtClean="0"/>
          </a:p>
          <a:p>
            <a:pPr defTabSz="902421">
              <a:defRPr/>
            </a:pPr>
            <a:endParaRPr lang="en-US" baseline="0" dirty="0" smtClean="0"/>
          </a:p>
          <a:p>
            <a:pPr defTabSz="902421">
              <a:defRPr/>
            </a:pPr>
            <a:endParaRPr lang="en-US" baseline="0" dirty="0" smtClean="0"/>
          </a:p>
          <a:p>
            <a:pPr defTabSz="902421">
              <a:defRPr/>
            </a:pPr>
            <a:endParaRPr lang="en-US" baseline="0" dirty="0" smtClean="0"/>
          </a:p>
          <a:p>
            <a:pPr defTabSz="902421">
              <a:defRPr/>
            </a:pPr>
            <a:endParaRPr lang="en-US" dirty="0" smtClean="0"/>
          </a:p>
          <a:p>
            <a:r>
              <a:rPr lang="en-US" dirty="0" smtClean="0"/>
              <a:t>Now</a:t>
            </a:r>
            <a:r>
              <a:rPr lang="en-US" baseline="0" dirty="0" smtClean="0"/>
              <a:t> together…as co-coaches…make it better, as two heads are better than one…</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2904433B-2B68-4ADA-AD8C-EA69DA9DF599}"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Connect with placemat findings during activity…</a:t>
            </a:r>
          </a:p>
          <a:p>
            <a:endParaRPr lang="en-US" dirty="0" smtClean="0"/>
          </a:p>
          <a:p>
            <a:r>
              <a:rPr lang="en-US" dirty="0" smtClean="0"/>
              <a:t>Action words are some</a:t>
            </a:r>
            <a:r>
              <a:rPr lang="en-US" baseline="0" dirty="0" smtClean="0"/>
              <a:t> of the ‘processes’ that should have been happening when ACTION activity took place :  collaborate, refine, reflect, expand on ideas, problem solve… </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Audrey - Here is where our ‘consolidation’ part of the 3-part</a:t>
            </a:r>
            <a:r>
              <a:rPr lang="en-US" baseline="0" dirty="0" smtClean="0"/>
              <a:t> lesson begins…</a:t>
            </a:r>
          </a:p>
          <a:p>
            <a:r>
              <a:rPr lang="en-US" baseline="0" dirty="0" smtClean="0"/>
              <a:t>Mention how it is a process of acculturation…a shift in our thinking, maybe even school culture.</a:t>
            </a:r>
          </a:p>
          <a:p>
            <a:endParaRPr lang="en-US" baseline="0" dirty="0" smtClean="0"/>
          </a:p>
          <a:p>
            <a:r>
              <a:rPr lang="en-US" baseline="0" dirty="0" smtClean="0"/>
              <a:t>Audrey - For co-coaching to work, must be open, non-</a:t>
            </a:r>
            <a:r>
              <a:rPr lang="en-US" baseline="0" dirty="0" err="1" smtClean="0"/>
              <a:t>judgemental</a:t>
            </a:r>
            <a:r>
              <a:rPr lang="en-US" baseline="0" dirty="0" smtClean="0"/>
              <a:t>, collaborative, and foremost, interested in student achievement as we assume we all are very interested in or we wouldn’t be here.</a:t>
            </a:r>
          </a:p>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 - Now, at end of our three part lesson, consolidation.</a:t>
            </a:r>
          </a:p>
          <a:p>
            <a:r>
              <a:rPr lang="en-US" dirty="0" smtClean="0"/>
              <a:t>Ultimate goal of literacy</a:t>
            </a:r>
            <a:r>
              <a:rPr lang="en-US" baseline="0" dirty="0" smtClean="0"/>
              <a:t> co-coaching is increased student achievement</a:t>
            </a:r>
            <a:endParaRPr lang="en-US" dirty="0" smtClean="0"/>
          </a:p>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a:t>
            </a:r>
          </a:p>
          <a:p>
            <a:endParaRPr lang="en-US" dirty="0" smtClean="0"/>
          </a:p>
          <a:p>
            <a:pPr>
              <a:buNone/>
            </a:pPr>
            <a:r>
              <a:rPr lang="en-US" sz="900" dirty="0" smtClean="0"/>
              <a:t>• </a:t>
            </a:r>
            <a:r>
              <a:rPr lang="en-US" dirty="0" smtClean="0"/>
              <a:t>Increase the number of conversations</a:t>
            </a:r>
            <a:endParaRPr lang="en-US" sz="900" dirty="0" smtClean="0"/>
          </a:p>
          <a:p>
            <a:pPr>
              <a:buNone/>
            </a:pPr>
            <a:endParaRPr lang="en-US" sz="900" dirty="0" smtClean="0"/>
          </a:p>
          <a:p>
            <a:pPr>
              <a:buNone/>
            </a:pPr>
            <a:r>
              <a:rPr lang="en-US" sz="900" dirty="0" smtClean="0"/>
              <a:t>• </a:t>
            </a:r>
            <a:r>
              <a:rPr lang="en-US" dirty="0" smtClean="0"/>
              <a:t>Activate and support teachers’ inquiry and study</a:t>
            </a:r>
          </a:p>
          <a:p>
            <a:pPr>
              <a:buNone/>
            </a:pPr>
            <a:endParaRPr lang="en-US" sz="900" dirty="0" smtClean="0"/>
          </a:p>
          <a:p>
            <a:pPr>
              <a:buNone/>
            </a:pPr>
            <a:r>
              <a:rPr lang="en-US" sz="900" dirty="0" smtClean="0"/>
              <a:t>• </a:t>
            </a:r>
            <a:r>
              <a:rPr lang="en-US" dirty="0" smtClean="0"/>
              <a:t>Thinking more deeply</a:t>
            </a:r>
            <a:endParaRPr lang="en-US" sz="900" dirty="0" smtClean="0"/>
          </a:p>
          <a:p>
            <a:endParaRPr lang="en-US" dirty="0" smtClean="0"/>
          </a:p>
          <a:p>
            <a:r>
              <a:rPr lang="en-US" dirty="0" smtClean="0"/>
              <a:t>…Give us the opportunity to TALK more</a:t>
            </a:r>
          </a:p>
          <a:p>
            <a:endParaRPr lang="en-US" dirty="0" smtClean="0"/>
          </a:p>
          <a:p>
            <a:r>
              <a:rPr lang="en-US" dirty="0" smtClean="0"/>
              <a:t>…will allow us to share</a:t>
            </a:r>
            <a:r>
              <a:rPr lang="en-US" baseline="0" dirty="0" smtClean="0"/>
              <a:t> our questions, queries, and build our knowledge base</a:t>
            </a:r>
          </a:p>
          <a:p>
            <a:endParaRPr lang="en-US" baseline="0" dirty="0" smtClean="0"/>
          </a:p>
          <a:p>
            <a:r>
              <a:rPr lang="en-US" baseline="0" dirty="0" smtClean="0"/>
              <a:t>…allow us to reflect and refine our literacy building in a collaborative, subject specific way</a:t>
            </a:r>
          </a:p>
          <a:p>
            <a:r>
              <a:rPr lang="en-US" baseline="0" dirty="0" smtClean="0"/>
              <a:t> students – did they get it???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 – </a:t>
            </a:r>
            <a:r>
              <a:rPr lang="en-US" dirty="0" err="1" smtClean="0"/>
              <a:t>Grafitti</a:t>
            </a:r>
            <a:r>
              <a:rPr lang="en-US" dirty="0" smtClean="0"/>
              <a:t> </a:t>
            </a:r>
            <a:r>
              <a:rPr lang="en-US" dirty="0" smtClean="0"/>
              <a:t>activity  on chart papers, markers in bins. In pairs.</a:t>
            </a:r>
          </a:p>
          <a:p>
            <a:endParaRPr lang="en-US" dirty="0" smtClean="0"/>
          </a:p>
          <a:p>
            <a:r>
              <a:rPr lang="en-US" dirty="0" smtClean="0"/>
              <a:t>Teachers</a:t>
            </a:r>
            <a:r>
              <a:rPr lang="en-US" baseline="0" dirty="0" smtClean="0"/>
              <a:t> to visit, individually, each of the six key statements individually and record ideas they have around why the statement is important and what implications does each statement hold for teachers…example…”if good teaching occurs when teams of teachers analyze data, then TIME becomes a factor, and we need to make the time to gather and analyze data…”</a:t>
            </a:r>
          </a:p>
          <a:p>
            <a:endParaRPr lang="en-US" baseline="0" dirty="0" smtClean="0"/>
          </a:p>
          <a:p>
            <a:r>
              <a:rPr lang="en-US" baseline="0" dirty="0" smtClean="0"/>
              <a:t>Converse about charts.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a:t>
            </a:r>
            <a:r>
              <a:rPr lang="en-US" baseline="0" dirty="0" smtClean="0"/>
              <a:t> ourselves</a:t>
            </a:r>
          </a:p>
          <a:p>
            <a:endParaRPr lang="en-US" baseline="0" dirty="0" smtClean="0"/>
          </a:p>
          <a:p>
            <a:r>
              <a:rPr lang="en-US" baseline="0" dirty="0" smtClean="0"/>
              <a:t>Chris/Audrey/Sandra to review agenda, how the day will be broken up, the what, why and how of the coaching initiative – agendas in folders – along with other necessary worksheets we will use throughout the day</a:t>
            </a:r>
          </a:p>
          <a:p>
            <a:endParaRPr lang="en-US" baseline="0" dirty="0" smtClean="0"/>
          </a:p>
          <a:p>
            <a:r>
              <a:rPr lang="en-US" dirty="0" smtClean="0"/>
              <a:t>Share wordle.net</a:t>
            </a:r>
            <a:r>
              <a:rPr lang="en-US" baseline="0" dirty="0" smtClean="0"/>
              <a:t> site</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Chris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Break time!</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2421">
              <a:defRPr/>
            </a:pPr>
            <a:r>
              <a:rPr lang="en-US" dirty="0" smtClean="0"/>
              <a:t>Sandra…Because one of the best and most effective ways to improve student achievement in literacy and numeracy is through JOB-EMBEDDED PROFESSIONAL LEARNING and that is what the Co-Coaching initiative offers us as teachers. </a:t>
            </a:r>
          </a:p>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article excerpts… Sandra…need </a:t>
            </a:r>
            <a:r>
              <a:rPr lang="en-US" b="1" dirty="0" smtClean="0"/>
              <a:t>orange and yellow cards</a:t>
            </a:r>
          </a:p>
          <a:p>
            <a:endParaRPr lang="en-US" b="1" dirty="0" smtClean="0"/>
          </a:p>
          <a:p>
            <a:endParaRPr lang="en-US" b="1"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Sandra - Refer to article in their package…have group read pages 1,2</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Sandra – whistle</a:t>
            </a:r>
            <a:r>
              <a:rPr lang="en-US" baseline="0" dirty="0" smtClean="0"/>
              <a:t> partners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Audrey</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Audrey - Video from GAINS website…Virtual Co-Coaching: A Video</a:t>
            </a:r>
            <a:r>
              <a:rPr lang="en-US" baseline="0" dirty="0" smtClean="0"/>
              <a:t> Experience</a:t>
            </a:r>
          </a:p>
          <a:p>
            <a:endParaRPr lang="en-US" baseline="0" dirty="0" smtClean="0"/>
          </a:p>
          <a:p>
            <a:r>
              <a:rPr lang="en-US" baseline="0" dirty="0" smtClean="0"/>
              <a:t>Please find sheet in your folder that is entitled “Virtual Co-Coaching: a video experience”</a:t>
            </a:r>
          </a:p>
          <a:p>
            <a:endParaRPr lang="en-US" dirty="0" smtClean="0"/>
          </a:p>
          <a:p>
            <a:r>
              <a:rPr lang="en-US" dirty="0" smtClean="0"/>
              <a:t>Explain task…connects to “Good teaching happens when…” and six key action statements.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30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kern="1200" baseline="0" dirty="0" smtClean="0">
                <a:solidFill>
                  <a:schemeClr val="tx1"/>
                </a:solidFill>
                <a:latin typeface="+mn-lt"/>
                <a:ea typeface="+mn-ea"/>
                <a:cs typeface="+mn-cs"/>
              </a:rPr>
              <a:t>A Literacy Coaching Cycle</a:t>
            </a:r>
          </a:p>
          <a:p>
            <a:r>
              <a:rPr lang="en-US" sz="1200" kern="1200" baseline="0" dirty="0" smtClean="0">
                <a:solidFill>
                  <a:schemeClr val="tx1"/>
                </a:solidFill>
                <a:latin typeface="+mn-lt"/>
                <a:ea typeface="+mn-ea"/>
                <a:cs typeface="+mn-cs"/>
              </a:rPr>
              <a:t>The literacy coaching cycle is a process of assessing learner needs, co-planning, co-teaching, and co-reflecting, and this work is supported by coaching practices and </a:t>
            </a:r>
            <a:r>
              <a:rPr lang="en-CA" sz="1200" kern="1200" baseline="0" dirty="0" smtClean="0">
                <a:solidFill>
                  <a:schemeClr val="tx1"/>
                </a:solidFill>
                <a:latin typeface="+mn-lt"/>
                <a:ea typeface="+mn-ea"/>
                <a:cs typeface="+mn-cs"/>
              </a:rPr>
              <a:t>competencies.</a:t>
            </a:r>
          </a:p>
          <a:p>
            <a:r>
              <a:rPr lang="en-US" sz="1200" kern="1200" baseline="0" dirty="0" smtClean="0">
                <a:solidFill>
                  <a:schemeClr val="tx1"/>
                </a:solidFill>
                <a:latin typeface="+mn-lt"/>
                <a:ea typeface="+mn-ea"/>
                <a:cs typeface="+mn-cs"/>
              </a:rPr>
              <a:t>Through the coaching cycle, teachers deepen their professional knowledge and practice, thereby improving the achievement and learning of the students in their </a:t>
            </a:r>
            <a:r>
              <a:rPr lang="en-CA" sz="1200" kern="1200" baseline="0" dirty="0" smtClean="0">
                <a:solidFill>
                  <a:schemeClr val="tx1"/>
                </a:solidFill>
                <a:latin typeface="+mn-lt"/>
                <a:ea typeface="+mn-ea"/>
                <a:cs typeface="+mn-cs"/>
              </a:rPr>
              <a:t>class.</a:t>
            </a:r>
            <a:endParaRPr lang="en-CA"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31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C44D8AF-DF9B-4E1F-9BDC-D78F24E0BC4B}" type="slidenum">
              <a:rPr lang="en-CA"/>
              <a:pPr/>
              <a:t>32</a:t>
            </a:fld>
            <a:endParaRPr lang="en-CA"/>
          </a:p>
        </p:txBody>
      </p:sp>
      <p:sp>
        <p:nvSpPr>
          <p:cNvPr id="202754" name="Slide Image Placeholder 1"/>
          <p:cNvSpPr>
            <a:spLocks noGrp="1" noRot="1" noChangeAspect="1" noTextEdit="1"/>
          </p:cNvSpPr>
          <p:nvPr>
            <p:ph type="sldImg"/>
          </p:nvPr>
        </p:nvSpPr>
        <p:spPr>
          <a:ln/>
        </p:spPr>
      </p:sp>
      <p:sp>
        <p:nvSpPr>
          <p:cNvPr id="202755" name="Notes Placeholder 2"/>
          <p:cNvSpPr>
            <a:spLocks noGrp="1"/>
          </p:cNvSpPr>
          <p:nvPr>
            <p:ph type="body" idx="1"/>
          </p:nvPr>
        </p:nvSpPr>
        <p:spPr/>
        <p:txBody>
          <a:bodyPr/>
          <a:lstStyle/>
          <a:p>
            <a:pPr defTabSz="452628">
              <a:spcBef>
                <a:spcPct val="0"/>
              </a:spcBef>
            </a:pPr>
            <a:r>
              <a:rPr lang="en-US" dirty="0"/>
              <a:t>-at your tables number off from 1 to 7 (there may be more than one of each number – if there are not 7 people at the table……)</a:t>
            </a:r>
          </a:p>
          <a:p>
            <a:pPr defTabSz="452628">
              <a:spcBef>
                <a:spcPct val="0"/>
              </a:spcBef>
            </a:pPr>
            <a:r>
              <a:rPr lang="en-US" dirty="0"/>
              <a:t>-each participant will read the corresponding section and summarize important points to share with their group</a:t>
            </a:r>
          </a:p>
          <a:p>
            <a:pPr defTabSz="452628">
              <a:spcBef>
                <a:spcPct val="0"/>
              </a:spcBef>
            </a:pPr>
            <a:r>
              <a:rPr lang="en-US" dirty="0"/>
              <a:t>-each participant shares their summary with the group</a:t>
            </a:r>
          </a:p>
          <a:p>
            <a:pPr defTabSz="452628">
              <a:spcBef>
                <a:spcPct val="0"/>
              </a:spcBef>
            </a:pPr>
            <a:endParaRPr lang="en-US" dirty="0"/>
          </a:p>
          <a:p>
            <a:pPr defTabSz="452628">
              <a:spcBef>
                <a:spcPct val="0"/>
              </a:spcBef>
            </a:pPr>
            <a:r>
              <a:rPr lang="en-US" dirty="0"/>
              <a:t>Jim Knight. </a:t>
            </a:r>
            <a:r>
              <a:rPr lang="en-US" i="1" dirty="0"/>
              <a:t>Instructional Coaching: A Partnership Approach to Improving Instruction</a:t>
            </a:r>
            <a:r>
              <a:rPr lang="en-US" dirty="0"/>
              <a:t>. 2007. Thousand Oaks, California: Corwin Press.</a:t>
            </a:r>
          </a:p>
        </p:txBody>
      </p:sp>
      <p:sp>
        <p:nvSpPr>
          <p:cNvPr id="202756" name="Slide Number Placeholder 3"/>
          <p:cNvSpPr txBox="1">
            <a:spLocks noGrp="1"/>
          </p:cNvSpPr>
          <p:nvPr/>
        </p:nvSpPr>
        <p:spPr bwMode="auto">
          <a:xfrm>
            <a:off x="3884122" y="8772690"/>
            <a:ext cx="2972320" cy="461804"/>
          </a:xfrm>
          <a:prstGeom prst="rect">
            <a:avLst/>
          </a:prstGeom>
          <a:noFill/>
          <a:ln w="9525">
            <a:noFill/>
            <a:miter lim="800000"/>
            <a:headEnd/>
            <a:tailEnd/>
          </a:ln>
        </p:spPr>
        <p:txBody>
          <a:bodyPr lIns="91943" tIns="45971" rIns="91943" bIns="45971" anchor="b"/>
          <a:lstStyle/>
          <a:p>
            <a:pPr algn="r" defTabSz="460487"/>
            <a:fld id="{2D657BF0-6C59-423C-897F-76C7BF23700A}" type="slidenum">
              <a:rPr lang="en-US" sz="1200">
                <a:latin typeface="Calibri" pitchFamily="34" charset="0"/>
                <a:ea typeface="ＭＳ Ｐゴシック" charset="-128"/>
              </a:rPr>
              <a:pPr algn="r" defTabSz="460487"/>
              <a:t>32</a:t>
            </a:fld>
            <a:endParaRPr lang="en-US" sz="1200" dirty="0">
              <a:latin typeface="Calibri" pitchFamily="34" charset="0"/>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Sandra to initiate conversation</a:t>
            </a:r>
            <a:r>
              <a:rPr lang="en-US" baseline="0" dirty="0" smtClean="0"/>
              <a:t> partners and explain purpose. </a:t>
            </a:r>
          </a:p>
          <a:p>
            <a:endParaRPr lang="en-US" baseline="0" dirty="0" smtClean="0"/>
          </a:p>
          <a:p>
            <a:r>
              <a:rPr lang="en-US" baseline="0" dirty="0" smtClean="0"/>
              <a:t>???Should we do a quick intro activity maybe with their first conversation partner, preferably someone you don’t know – use it like the snowball activity (even though teachers are partnered up, good for them to network, get to know others from other schools.)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F92A066-F47F-4E77-9877-FEDE98AE5EC7}" type="slidenum">
              <a:rPr lang="en-CA"/>
              <a:pPr/>
              <a:t>33</a:t>
            </a:fld>
            <a:endParaRPr lang="en-CA"/>
          </a:p>
        </p:txBody>
      </p:sp>
      <p:sp>
        <p:nvSpPr>
          <p:cNvPr id="117762" name="Slide Image Placeholder 1"/>
          <p:cNvSpPr>
            <a:spLocks noGrp="1" noRot="1" noChangeAspect="1" noTextEdit="1"/>
          </p:cNvSpPr>
          <p:nvPr>
            <p:ph type="sldImg"/>
          </p:nvPr>
        </p:nvSpPr>
        <p:spPr>
          <a:ln/>
        </p:spPr>
      </p:sp>
      <p:sp>
        <p:nvSpPr>
          <p:cNvPr id="117763" name="Notes Placeholder 2"/>
          <p:cNvSpPr>
            <a:spLocks noGrp="1"/>
          </p:cNvSpPr>
          <p:nvPr>
            <p:ph type="body" idx="1"/>
          </p:nvPr>
        </p:nvSpPr>
        <p:spPr/>
        <p:txBody>
          <a:bodyPr/>
          <a:lstStyle/>
          <a:p>
            <a:pPr defTabSz="452628">
              <a:spcBef>
                <a:spcPct val="0"/>
              </a:spcBef>
            </a:pPr>
            <a:r>
              <a:rPr lang="en-US" dirty="0"/>
              <a:t>-at your tables number off from 1 to 7 (there may be more than one of each number – if there are not 7 people at the table……)</a:t>
            </a:r>
          </a:p>
          <a:p>
            <a:pPr defTabSz="452628">
              <a:spcBef>
                <a:spcPct val="0"/>
              </a:spcBef>
            </a:pPr>
            <a:r>
              <a:rPr lang="en-US" dirty="0"/>
              <a:t>-each participant will read the corresponding section and summarize important points to share with their group</a:t>
            </a:r>
          </a:p>
          <a:p>
            <a:pPr defTabSz="452628">
              <a:spcBef>
                <a:spcPct val="0"/>
              </a:spcBef>
            </a:pPr>
            <a:r>
              <a:rPr lang="en-US" dirty="0"/>
              <a:t>-each participant shares their summary with the group</a:t>
            </a:r>
          </a:p>
          <a:p>
            <a:pPr defTabSz="452628">
              <a:spcBef>
                <a:spcPct val="0"/>
              </a:spcBef>
            </a:pPr>
            <a:endParaRPr lang="en-US" dirty="0"/>
          </a:p>
          <a:p>
            <a:pPr defTabSz="452628">
              <a:spcBef>
                <a:spcPct val="0"/>
              </a:spcBef>
            </a:pPr>
            <a:r>
              <a:rPr lang="en-US" dirty="0"/>
              <a:t>Jim Knight. </a:t>
            </a:r>
            <a:r>
              <a:rPr lang="en-US" i="1" dirty="0"/>
              <a:t>Instructional Coaching: A Partnership Approach to Improving Instruction</a:t>
            </a:r>
            <a:r>
              <a:rPr lang="en-US" dirty="0"/>
              <a:t>. 2007. Thousand Oaks, California: Corwin Press.</a:t>
            </a:r>
          </a:p>
        </p:txBody>
      </p:sp>
      <p:sp>
        <p:nvSpPr>
          <p:cNvPr id="117764" name="Slide Number Placeholder 3"/>
          <p:cNvSpPr txBox="1">
            <a:spLocks noGrp="1"/>
          </p:cNvSpPr>
          <p:nvPr/>
        </p:nvSpPr>
        <p:spPr bwMode="auto">
          <a:xfrm>
            <a:off x="3884122" y="8772690"/>
            <a:ext cx="2972320" cy="461804"/>
          </a:xfrm>
          <a:prstGeom prst="rect">
            <a:avLst/>
          </a:prstGeom>
          <a:noFill/>
          <a:ln w="9525">
            <a:noFill/>
            <a:miter lim="800000"/>
            <a:headEnd/>
            <a:tailEnd/>
          </a:ln>
        </p:spPr>
        <p:txBody>
          <a:bodyPr lIns="91943" tIns="45971" rIns="91943" bIns="45971" anchor="b"/>
          <a:lstStyle/>
          <a:p>
            <a:pPr algn="r" defTabSz="460487"/>
            <a:fld id="{C2ED07CB-B540-4336-BAAC-A889BF6DEDB1}" type="slidenum">
              <a:rPr lang="en-US" sz="1200">
                <a:latin typeface="Calibri" pitchFamily="34" charset="0"/>
                <a:ea typeface="ＭＳ Ｐゴシック" charset="-128"/>
              </a:rPr>
              <a:pPr algn="r" defTabSz="460487"/>
              <a:t>33</a:t>
            </a:fld>
            <a:endParaRPr lang="en-US" sz="1200" dirty="0">
              <a:latin typeface="Calibri" pitchFamily="34" charset="0"/>
              <a:ea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Audrey - Video from GAINS website…Virtual Co-Coaching: A Video</a:t>
            </a:r>
            <a:r>
              <a:rPr lang="en-US" baseline="0" dirty="0" smtClean="0"/>
              <a:t> Experience</a:t>
            </a:r>
          </a:p>
          <a:p>
            <a:endParaRPr lang="en-US" baseline="0" dirty="0" smtClean="0"/>
          </a:p>
          <a:p>
            <a:r>
              <a:rPr lang="en-US" baseline="0" dirty="0" smtClean="0"/>
              <a:t>Please find sheet in your folder that is entitled “Virtual Co-Coaching: a video experience”</a:t>
            </a:r>
          </a:p>
          <a:p>
            <a:endParaRPr lang="en-US" dirty="0" smtClean="0"/>
          </a:p>
          <a:p>
            <a:r>
              <a:rPr lang="en-US" dirty="0" smtClean="0"/>
              <a:t>Explain task…connects to “Good teaching happens when…” and six key action statements.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34</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6C4E766-75C3-49F8-BC69-8E4765010D24}" type="slidenum">
              <a:rPr lang="en-CA"/>
              <a:pPr/>
              <a:t>35</a:t>
            </a:fld>
            <a:endParaRPr lang="en-CA"/>
          </a:p>
        </p:txBody>
      </p:sp>
      <p:sp>
        <p:nvSpPr>
          <p:cNvPr id="119810" name="Slide Image Placeholder 1"/>
          <p:cNvSpPr>
            <a:spLocks noGrp="1" noRot="1" noChangeAspect="1" noTextEdit="1"/>
          </p:cNvSpPr>
          <p:nvPr>
            <p:ph type="sldImg"/>
          </p:nvPr>
        </p:nvSpPr>
        <p:spPr>
          <a:ln/>
        </p:spPr>
      </p:sp>
      <p:sp>
        <p:nvSpPr>
          <p:cNvPr id="119811" name="Notes Placeholder 2"/>
          <p:cNvSpPr>
            <a:spLocks noGrp="1"/>
          </p:cNvSpPr>
          <p:nvPr>
            <p:ph type="body" idx="1"/>
          </p:nvPr>
        </p:nvSpPr>
        <p:spPr/>
        <p:txBody>
          <a:bodyPr/>
          <a:lstStyle/>
          <a:p>
            <a:pPr defTabSz="452628"/>
            <a:r>
              <a:rPr lang="en-CA" dirty="0"/>
              <a:t>-think about the questions on the screen</a:t>
            </a:r>
          </a:p>
          <a:p>
            <a:pPr defTabSz="452628"/>
            <a:r>
              <a:rPr lang="en-CA" dirty="0"/>
              <a:t>-share your thoughts with a partner</a:t>
            </a:r>
          </a:p>
          <a:p>
            <a:pPr defTabSz="452628"/>
            <a:r>
              <a:rPr lang="en-CA" dirty="0"/>
              <a:t>-share with your table group</a:t>
            </a:r>
          </a:p>
        </p:txBody>
      </p:sp>
      <p:sp>
        <p:nvSpPr>
          <p:cNvPr id="119812" name="Slide Number Placeholder 3"/>
          <p:cNvSpPr txBox="1">
            <a:spLocks noGrp="1"/>
          </p:cNvSpPr>
          <p:nvPr/>
        </p:nvSpPr>
        <p:spPr bwMode="auto">
          <a:xfrm>
            <a:off x="3884122" y="8772690"/>
            <a:ext cx="2972320" cy="461804"/>
          </a:xfrm>
          <a:prstGeom prst="rect">
            <a:avLst/>
          </a:prstGeom>
          <a:noFill/>
          <a:ln w="9525">
            <a:noFill/>
            <a:miter lim="800000"/>
            <a:headEnd/>
            <a:tailEnd/>
          </a:ln>
        </p:spPr>
        <p:txBody>
          <a:bodyPr lIns="91943" tIns="45971" rIns="91943" bIns="45971" anchor="b"/>
          <a:lstStyle/>
          <a:p>
            <a:pPr algn="r" defTabSz="460487"/>
            <a:fld id="{8137D5D3-0F69-407A-8AFD-A28A74CCA2D1}" type="slidenum">
              <a:rPr lang="en-US" sz="1200">
                <a:latin typeface="Calibri" pitchFamily="34" charset="0"/>
                <a:ea typeface="ＭＳ Ｐゴシック" charset="-128"/>
              </a:rPr>
              <a:pPr algn="r" defTabSz="460487"/>
              <a:t>35</a:t>
            </a:fld>
            <a:endParaRPr lang="en-US" sz="1200" dirty="0">
              <a:latin typeface="Calibri" pitchFamily="34" charset="0"/>
              <a:ea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 –</a:t>
            </a:r>
            <a:r>
              <a:rPr lang="en-US" baseline="0" dirty="0" smtClean="0"/>
              <a:t> in clipboard partners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36</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 -</a:t>
            </a:r>
            <a:r>
              <a:rPr lang="en-US" sz="1200" dirty="0" smtClean="0"/>
              <a:t>As co-coaches, both teachers become partners in planning, teaching and debriefing.</a:t>
            </a:r>
          </a:p>
          <a:p>
            <a:r>
              <a:rPr lang="en-US" sz="1200" dirty="0" smtClean="0"/>
              <a:t>Each partake in the role of ‘Host’ teacher and ‘Visitor’ teacher.</a:t>
            </a:r>
          </a:p>
          <a:p>
            <a:r>
              <a:rPr lang="en-US" sz="1200" dirty="0" smtClean="0"/>
              <a:t>But before classroom visits, co-planning takes place. This allows both teachers to ‘own’ the lesson.  Therefore the element of judgment or evaluation by the visiting coach is removed.</a:t>
            </a:r>
          </a:p>
          <a:p>
            <a:pPr>
              <a:buNone/>
            </a:pPr>
            <a:r>
              <a:rPr lang="en-US" dirty="0" smtClean="0"/>
              <a:t> </a:t>
            </a:r>
          </a:p>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37</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54823EB-664C-42C8-AA4B-88DE705AE845}" type="slidenum">
              <a:rPr lang="en-US"/>
              <a:pPr/>
              <a:t>38</a:t>
            </a:fld>
            <a:endParaRPr lang="en-US"/>
          </a:p>
        </p:txBody>
      </p:sp>
      <p:sp>
        <p:nvSpPr>
          <p:cNvPr id="211970" name="Rectangle 2"/>
          <p:cNvSpPr>
            <a:spLocks noGrp="1" noChangeArrowheads="1"/>
          </p:cNvSpPr>
          <p:nvPr>
            <p:ph type="body" idx="1"/>
          </p:nvPr>
        </p:nvSpPr>
        <p:spPr bwMode="auto">
          <a:xfrm>
            <a:off x="914818" y="4387852"/>
            <a:ext cx="5028365" cy="4156075"/>
          </a:xfrm>
          <a:prstGeom prst="rect">
            <a:avLst/>
          </a:prstGeom>
          <a:solidFill>
            <a:srgbClr val="FFFFFF"/>
          </a:solidFill>
          <a:ln>
            <a:solidFill>
              <a:srgbClr val="000000"/>
            </a:solidFill>
            <a:miter lim="800000"/>
            <a:headEnd/>
            <a:tailEnd/>
          </a:ln>
        </p:spPr>
        <p:txBody>
          <a:bodyPr lIns="91954" tIns="45978" rIns="91954" bIns="45978"/>
          <a:lstStyle/>
          <a:p>
            <a:r>
              <a:rPr lang="en-US" dirty="0"/>
              <a:t>We are going to focus on the </a:t>
            </a:r>
            <a:r>
              <a:rPr lang="en-US" dirty="0" smtClean="0"/>
              <a:t>co-planning  </a:t>
            </a:r>
            <a:r>
              <a:rPr lang="en-US" dirty="0"/>
              <a:t>because that is where coaches make substantive contributions and help them make informed professional judgment.  LESSON PLANNING</a:t>
            </a:r>
          </a:p>
          <a:p>
            <a:endParaRPr lang="en-US" dirty="0"/>
          </a:p>
          <a:p>
            <a:r>
              <a:rPr lang="en-US" dirty="0"/>
              <a:t>Need to make bridge between this slide and moving to thinking about the role of curriculum materials and coaching.</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a:t>
            </a:r>
            <a:r>
              <a:rPr lang="en-US" baseline="0" dirty="0" smtClean="0"/>
              <a:t> – go over planning pages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39</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Share resource with group, discusses this on page 56.</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40</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4410833E-AFAF-4E2A-90A7-974FB2063C10}" type="slidenum">
              <a:rPr lang="en-US">
                <a:latin typeface="Arial" pitchFamily="34" charset="0"/>
              </a:rPr>
              <a:pPr/>
              <a:t>42</a:t>
            </a:fld>
            <a:endParaRPr lang="en-US">
              <a:latin typeface="Arial" pitchFamily="34"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eaLnBrk="1" hangingPunct="1"/>
            <a:r>
              <a:rPr lang="en-US" dirty="0" smtClean="0">
                <a:latin typeface="Arial" pitchFamily="34" charset="0"/>
              </a:rPr>
              <a:t>Listed on this screen are the key habits/practices of effective learners.</a:t>
            </a:r>
          </a:p>
          <a:p>
            <a:pPr eaLnBrk="1" hangingPunct="1"/>
            <a:endParaRPr lang="en-US" dirty="0" smtClean="0">
              <a:latin typeface="Arial" pitchFamily="34" charset="0"/>
            </a:endParaRPr>
          </a:p>
          <a:p>
            <a:pPr eaLnBrk="1" hangingPunct="1"/>
            <a:r>
              <a:rPr lang="en-US" dirty="0" smtClean="0">
                <a:latin typeface="Arial" pitchFamily="34" charset="0"/>
              </a:rPr>
              <a:t>As lead learners, teachers are encouraged to implement the same practices that are being used with students to guide their </a:t>
            </a:r>
            <a:r>
              <a:rPr lang="en-US" b="1" dirty="0" smtClean="0">
                <a:latin typeface="Arial" pitchFamily="34" charset="0"/>
              </a:rPr>
              <a:t>own</a:t>
            </a:r>
            <a:r>
              <a:rPr lang="en-US" dirty="0" smtClean="0">
                <a:latin typeface="Arial" pitchFamily="34" charset="0"/>
              </a:rPr>
              <a:t> </a:t>
            </a:r>
            <a:r>
              <a:rPr lang="en-US" b="1" dirty="0" smtClean="0">
                <a:latin typeface="Arial" pitchFamily="34" charset="0"/>
              </a:rPr>
              <a:t>professional learning</a:t>
            </a:r>
            <a:r>
              <a:rPr lang="en-US" dirty="0" smtClean="0">
                <a:latin typeface="Arial" pitchFamily="34" charset="0"/>
              </a:rPr>
              <a:t>. </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Don’t be a “Sue” video clip</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43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Sandra</a:t>
            </a:r>
          </a:p>
          <a:p>
            <a:endParaRPr lang="en-US" dirty="0" smtClean="0"/>
          </a:p>
          <a:p>
            <a:r>
              <a:rPr lang="en-US" dirty="0" smtClean="0"/>
              <a:t>We have designed this</a:t>
            </a:r>
            <a:r>
              <a:rPr lang="en-US" baseline="0" dirty="0" smtClean="0"/>
              <a:t> in-service to mirror the Three Part Lesson Plan – Minds On, Action, and Consolidation</a:t>
            </a:r>
          </a:p>
          <a:p>
            <a:endParaRPr lang="en-US" baseline="0" dirty="0" smtClean="0"/>
          </a:p>
          <a:p>
            <a:r>
              <a:rPr lang="en-US" baseline="0" dirty="0" smtClean="0"/>
              <a:t>Minds On now begins…</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02421"/>
            <a:r>
              <a:rPr lang="en-US" dirty="0" smtClean="0"/>
              <a:t>Sandra - Placemat</a:t>
            </a:r>
            <a:r>
              <a:rPr lang="en-US" baseline="0" dirty="0" smtClean="0"/>
              <a:t> on your tables (with visuals that depict coaches/coaching) …take some time and jot down words/phrases/associations that come to mind when you see these-think about coaches/coaching – share thoughts with group</a:t>
            </a:r>
          </a:p>
          <a:p>
            <a:pPr defTabSz="902421"/>
            <a:endParaRPr lang="en-US" baseline="0" dirty="0" smtClean="0"/>
          </a:p>
          <a:p>
            <a:pPr defTabSz="902421"/>
            <a:r>
              <a:rPr lang="en-US" baseline="0" dirty="0" smtClean="0"/>
              <a:t>Keep them focused by having them free associate with each image that pops up – timed reaction – share at each point, words/thoughts that came up</a:t>
            </a:r>
            <a:endParaRPr lang="en-US" dirty="0" smtClean="0"/>
          </a:p>
          <a:p>
            <a:endParaRPr lang="en-US" dirty="0" smtClean="0"/>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2904433B-2B68-4ADA-AD8C-EA69DA9DF59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Sandra</a:t>
            </a:r>
          </a:p>
          <a:p>
            <a:endParaRPr lang="en-US" dirty="0" smtClean="0"/>
          </a:p>
          <a:p>
            <a:r>
              <a:rPr lang="en-US" dirty="0" smtClean="0"/>
              <a:t>Traditional</a:t>
            </a:r>
            <a:r>
              <a:rPr lang="en-US" baseline="0" dirty="0" smtClean="0"/>
              <a:t> definition of ‘coach’  vs. ‘co-coach’</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Sandra - We have drawn upon and activated our prior knowledge…got our MINDS ON…and became self-aware of all the notions we hold as to what a coach is, what is means to be a coach, or what coaching can look like.</a:t>
            </a:r>
          </a:p>
          <a:p>
            <a:pPr>
              <a:buNone/>
            </a:pPr>
            <a:endParaRPr lang="en-US" dirty="0" smtClean="0"/>
          </a:p>
          <a:p>
            <a:pPr>
              <a:buNone/>
            </a:pPr>
            <a:r>
              <a:rPr lang="en-US" dirty="0" smtClean="0"/>
              <a:t>	Now we need to refine our notion of coaching to fit our mission here today…</a:t>
            </a:r>
          </a:p>
          <a:p>
            <a:endParaRPr lang="en-US" dirty="0" smtClean="0"/>
          </a:p>
          <a:p>
            <a:r>
              <a:rPr lang="en-US" dirty="0" smtClean="0"/>
              <a:t>Chris examples of hockey coach, teacher’s experience with DI/assessment…</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Sandra…</a:t>
            </a:r>
          </a:p>
          <a:p>
            <a:endParaRPr lang="en-US" dirty="0" smtClean="0"/>
          </a:p>
          <a:p>
            <a:r>
              <a:rPr lang="en-US" dirty="0" smtClean="0"/>
              <a:t>Second Conversation</a:t>
            </a:r>
            <a:r>
              <a:rPr lang="en-US" baseline="0" dirty="0" smtClean="0"/>
              <a:t> partner – meet your “Coaches Cap” partner to discuss:</a:t>
            </a:r>
          </a:p>
          <a:p>
            <a:endParaRPr lang="en-US" baseline="0" dirty="0" smtClean="0"/>
          </a:p>
          <a:p>
            <a:r>
              <a:rPr lang="en-US" baseline="0" dirty="0" smtClean="0"/>
              <a:t>Share reactions/what resonates with you…ask for people to share </a:t>
            </a:r>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Audrey  - Get specific…what is a literacy Coach??? Our</a:t>
            </a:r>
            <a:r>
              <a:rPr lang="en-US" baseline="0" dirty="0" smtClean="0"/>
              <a:t> objective</a:t>
            </a:r>
            <a:endParaRPr lang="en-US" dirty="0" smtClean="0"/>
          </a:p>
          <a:p>
            <a:endParaRPr lang="en-US" dirty="0" smtClean="0"/>
          </a:p>
          <a:p>
            <a:r>
              <a:rPr lang="en-US" dirty="0" smtClean="0"/>
              <a:t>Read definition</a:t>
            </a:r>
          </a:p>
          <a:p>
            <a:endParaRPr lang="en-US" dirty="0" smtClean="0"/>
          </a:p>
          <a:p>
            <a:r>
              <a:rPr lang="en-US" dirty="0" smtClean="0"/>
              <a:t>We are all specialists in our own way, therefore we can provide each other with professional development, by way of support in instruction</a:t>
            </a:r>
            <a:r>
              <a:rPr lang="en-US" baseline="0" dirty="0" smtClean="0"/>
              <a:t> and practices that work for us in our subject specific areas.  And through our areas, collaboratively, we can build literacy capacity in our schools.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93E6B1B-2E98-4333-8153-1821A361B4F1}" type="datetimeFigureOut">
              <a:rPr lang="en-US" smtClean="0"/>
              <a:pPr/>
              <a:t>10/11/2011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8887747-FFB5-4A95-9059-A604928EA49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3E6B1B-2E98-4333-8153-1821A361B4F1}" type="datetimeFigureOut">
              <a:rPr lang="en-US" smtClean="0"/>
              <a:pPr/>
              <a:t>10/11/2011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887747-FFB5-4A95-9059-A604928EA4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93E6B1B-2E98-4333-8153-1821A361B4F1}" type="datetimeFigureOut">
              <a:rPr lang="en-US" smtClean="0"/>
              <a:pPr/>
              <a:t>10/11/2011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8887747-FFB5-4A95-9059-A604928EA49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93E6B1B-2E98-4333-8153-1821A361B4F1}" type="datetimeFigureOut">
              <a:rPr lang="en-US" smtClean="0"/>
              <a:pPr/>
              <a:t>10/11/2011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8887747-FFB5-4A95-9059-A604928EA496}"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93E6B1B-2E98-4333-8153-1821A361B4F1}" type="datetimeFigureOut">
              <a:rPr lang="en-US" smtClean="0"/>
              <a:pPr/>
              <a:t>10/11/2011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8887747-FFB5-4A95-9059-A604928EA496}"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93E6B1B-2E98-4333-8153-1821A361B4F1}" type="datetimeFigureOut">
              <a:rPr lang="en-US" smtClean="0"/>
              <a:pPr/>
              <a:t>10/11/2011</a:t>
            </a:fld>
            <a:endParaRPr lang="en-US"/>
          </a:p>
        </p:txBody>
      </p:sp>
      <p:sp>
        <p:nvSpPr>
          <p:cNvPr id="10" name="Slide Number Placeholder 9"/>
          <p:cNvSpPr>
            <a:spLocks noGrp="1"/>
          </p:cNvSpPr>
          <p:nvPr>
            <p:ph type="sldNum" sz="quarter" idx="16"/>
          </p:nvPr>
        </p:nvSpPr>
        <p:spPr/>
        <p:txBody>
          <a:bodyPr rtlCol="0"/>
          <a:lstStyle/>
          <a:p>
            <a:fld id="{E8887747-FFB5-4A95-9059-A604928EA496}"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93E6B1B-2E98-4333-8153-1821A361B4F1}" type="datetimeFigureOut">
              <a:rPr lang="en-US" smtClean="0"/>
              <a:pPr/>
              <a:t>10/11/2011</a:t>
            </a:fld>
            <a:endParaRPr lang="en-US"/>
          </a:p>
        </p:txBody>
      </p:sp>
      <p:sp>
        <p:nvSpPr>
          <p:cNvPr id="12" name="Slide Number Placeholder 11"/>
          <p:cNvSpPr>
            <a:spLocks noGrp="1"/>
          </p:cNvSpPr>
          <p:nvPr>
            <p:ph type="sldNum" sz="quarter" idx="16"/>
          </p:nvPr>
        </p:nvSpPr>
        <p:spPr/>
        <p:txBody>
          <a:bodyPr rtlCol="0"/>
          <a:lstStyle/>
          <a:p>
            <a:fld id="{E8887747-FFB5-4A95-9059-A604928EA496}"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93E6B1B-2E98-4333-8153-1821A361B4F1}" type="datetimeFigureOut">
              <a:rPr lang="en-US" smtClean="0"/>
              <a:pPr/>
              <a:t>10/11/2011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8887747-FFB5-4A95-9059-A604928EA4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3E6B1B-2E98-4333-8153-1821A361B4F1}" type="datetimeFigureOut">
              <a:rPr lang="en-US" smtClean="0"/>
              <a:pPr/>
              <a:t>10/11/2011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8887747-FFB5-4A95-9059-A604928EA4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93E6B1B-2E98-4333-8153-1821A361B4F1}" type="datetimeFigureOut">
              <a:rPr lang="en-US" smtClean="0"/>
              <a:pPr/>
              <a:t>10/11/2011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8887747-FFB5-4A95-9059-A604928EA496}"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93E6B1B-2E98-4333-8153-1821A361B4F1}" type="datetimeFigureOut">
              <a:rPr lang="en-US" smtClean="0"/>
              <a:pPr/>
              <a:t>10/11/2011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8887747-FFB5-4A95-9059-A604928EA496}"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93E6B1B-2E98-4333-8153-1821A361B4F1}" type="datetimeFigureOut">
              <a:rPr lang="en-US" smtClean="0"/>
              <a:pPr/>
              <a:t>10/11/2011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8887747-FFB5-4A95-9059-A604928EA49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213" r:id="rId1"/>
    <p:sldLayoutId id="2147484214" r:id="rId2"/>
    <p:sldLayoutId id="2147484215" r:id="rId3"/>
    <p:sldLayoutId id="2147484216" r:id="rId4"/>
    <p:sldLayoutId id="2147484217" r:id="rId5"/>
    <p:sldLayoutId id="2147484218" r:id="rId6"/>
    <p:sldLayoutId id="2147484219" r:id="rId7"/>
    <p:sldLayoutId id="2147484220" r:id="rId8"/>
    <p:sldLayoutId id="2147484221" r:id="rId9"/>
    <p:sldLayoutId id="2147484222" r:id="rId10"/>
    <p:sldLayoutId id="214748422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15.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1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3.wmf"/><Relationship Id="rId4" Type="http://schemas.openxmlformats.org/officeDocument/2006/relationships/image" Target="../media/image21.wmf"/></Relationships>
</file>

<file path=ppt/slides/_rels/slide21.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hyperlink" Target="http://www.google.ca/imgres?imgurl=http://www.multiplaying.net/wp-content/uploads/2009/07/thinking_monkey1.jpg&amp;imgrefurl=http://www.multiplaying.net/2009/07/29/slurms-pondering-of-the-day4/&amp;usg=__wislwtPOJTVg8LH3l8C9cLNTKVU=&amp;h=320&amp;w=250&amp;sz=22&amp;hl=en&amp;start=5&amp;zoom=1&amp;um=1&amp;itbs=1&amp;tbnid=sVPZLdpZyYx6qM:&amp;tbnh=118&amp;tbnw=92&amp;prev=/images?q=monkey+thinking&amp;um=1&amp;hl=en&amp;sa=N&amp;tbs=isch:1" TargetMode="External"/><Relationship Id="rId7" Type="http://schemas.openxmlformats.org/officeDocument/2006/relationships/hyperlink" Target="http://www.google.ca/imgres?imgurl=http://cdn.venturebeat.com/wp-content/uploads/2009/09/conversations.gif&amp;imgrefurl=http://venturebeat.com/conversations-on-innovation/&amp;usg=__tLbVoQTvLt_sdCIo1KJvAE9X7WE=&amp;h=348&amp;w=450&amp;sz=17&amp;hl=en&amp;start=2&amp;zoom=1&amp;um=1&amp;itbs=1&amp;tbnid=w98TttFXgBeAKM:&amp;tbnh=98&amp;tbnw=127&amp;prev=/images?q=conversations&amp;um=1&amp;hl=en&amp;sa=G&amp;tbs=isch:1" TargetMode="External"/><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hyperlink" Target="http://www.google.ca/imgres?imgurl=http://www.screencast.com.au/images/people_question.jpg&amp;imgrefurl=http://www.screencast.com.au/faq.php&amp;usg=__T8sFYpCzptZdQjDkhXhMu0dfiHk=&amp;h=400&amp;w=300&amp;sz=22&amp;hl=en&amp;start=2&amp;zoom=1&amp;um=1&amp;itbs=1&amp;tbnid=Hzp09dQdEvGsIM:&amp;tbnh=124&amp;tbnw=93&amp;prev=/images?q=people+questions&amp;um=1&amp;hl=en&amp;tbs=isch:1" TargetMode="Externa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wmf"/></Relationships>
</file>

<file path=ppt/slides/_rels/slide30.xml.rels><?xml version="1.0" encoding="UTF-8" standalone="yes"?>
<Relationships xmlns="http://schemas.openxmlformats.org/package/2006/relationships"><Relationship Id="rId3" Type="http://schemas.openxmlformats.org/officeDocument/2006/relationships/hyperlink" Target="http://www.edugains.ca/resourcesLIT/LiteracyVideo/FocusedConversations/index.html?movieID=1"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8.wmf"/></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youtube.com/watch?v=lw5TdS_Temk" TargetMode="External"/><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8" Type="http://schemas.openxmlformats.org/officeDocument/2006/relationships/hyperlink" Target="http://www.google.ca/imgres?imgurl=http://www.tsgraves.com/images/old_coach.jpg&amp;imgrefurl=http://www.tsgraves.com/theOutlaws/history.htm&amp;usg=__XCUL3Hkbuv8DYT5fCMK2fVdAP-0=&amp;h=164&amp;w=211&amp;sz=14&amp;hl=en&amp;start=13&amp;zoom=1&amp;um=1&amp;itbs=1&amp;tbnid=6siJS1JyUZthaM:&amp;tbnh=82&amp;tbnw=106&amp;prev=/images?q=coach+old&amp;um=1&amp;hl=en&amp;tbs=isch:1" TargetMode="External"/><Relationship Id="rId13"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4.jpeg"/><Relationship Id="rId12" Type="http://schemas.openxmlformats.org/officeDocument/2006/relationships/hyperlink" Target="http://www.google.ca/imgres?imgurl=http://used-handbags-for-sale.com/wp-content/uploads/2009/01/coach-purse.jpg&amp;imgrefurl=http://used-handbags-for-sale.com/&amp;usg=__-QgawiI5F1QANrDTwJkosl2VOv8=&amp;h=373&amp;w=373&amp;sz=23&amp;hl=en&amp;start=1&amp;zoom=1&amp;um=1&amp;itbs=1&amp;tbnid=gAvLd3r-e9VLVM:&amp;tbnh=122&amp;tbnw=122&amp;prev=/images?q=coach+purses&amp;um=1&amp;hl=en&amp;tbs=isch:1"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hyperlink" Target="http://www.google.ca/imgres?imgurl=http://www.anthony-robbins.org.uk/pics/Anthony_robbins_testimonials.jpg&amp;imgrefurl=http://www.anthony-robbins.org.uk/testimonials.htm&amp;usg=__RPljK_RyrS5LfK1XZnBCjowYiUM=&amp;h=374&amp;w=255&amp;sz=30&amp;hl=en&amp;start=2&amp;zoom=1&amp;um=1&amp;itbs=1&amp;tbnid=TKScq1KA8FBz3M:&amp;tbnh=122&amp;tbnw=83&amp;prev=/images?q=tony+life+coach&amp;um=1&amp;hl=en&amp;tbs=isch:1" TargetMode="External"/><Relationship Id="rId11" Type="http://schemas.openxmlformats.org/officeDocument/2006/relationships/image" Target="../media/image16.jpeg"/><Relationship Id="rId5" Type="http://schemas.openxmlformats.org/officeDocument/2006/relationships/image" Target="../media/image13.jpeg"/><Relationship Id="rId15" Type="http://schemas.openxmlformats.org/officeDocument/2006/relationships/image" Target="../media/image18.jpeg"/><Relationship Id="rId10" Type="http://schemas.openxmlformats.org/officeDocument/2006/relationships/hyperlink" Target="http://www.google.ca/imgres?imgurl=http://www.trainweather.com/090603PSJ-Coach-9RESIZE.jpg&amp;imgrefurl=http://www.trainweather.com/090603PJS.html&amp;usg=__Ntdri2NYZvCyFNacMjlB9CejD0M=&amp;h=338&amp;w=630&amp;sz=61&amp;hl=en&amp;start=7&amp;zoom=1&amp;um=1&amp;itbs=1&amp;tbnid=PTDiy7OVFxR6eM:&amp;tbnh=74&amp;tbnw=137&amp;prev=/images?q=train+coach&amp;um=1&amp;hl=en&amp;sa=G&amp;tbs=isch:1" TargetMode="External"/><Relationship Id="rId4" Type="http://schemas.openxmlformats.org/officeDocument/2006/relationships/hyperlink" Target="http://www.google.ca/imgres?imgurl=http://transportationanywhere.com/images/Renaissance_Exterior.jpg&amp;imgrefurl=http://transportationanywhere.com/passengercoach.html&amp;usg=__X3PSDH3s73Gh_3UyMbjwqw0mbsk=&amp;h=306&amp;w=445&amp;sz=25&amp;hl=en&amp;start=6&amp;zoom=1&amp;um=1&amp;itbs=1&amp;tbnid=vCgPPn4El-Nb8M:&amp;tbnh=87&amp;tbnw=127&amp;prev=/images?q=passenger+coach&amp;um=1&amp;hl=en&amp;tbs=isch:1" TargetMode="External"/><Relationship Id="rId9" Type="http://schemas.openxmlformats.org/officeDocument/2006/relationships/image" Target="../media/image15.jpeg"/><Relationship Id="rId14" Type="http://schemas.openxmlformats.org/officeDocument/2006/relationships/hyperlink" Target="http://www.google.ca/imgres?imgurl=http://staticlol.lolzombie.com/wp-content/uploads/2010/04/sue.jpg&amp;imgrefurl=http://lolzombie.com/1980/glee/&amp;usg=__BkeQkvtdrOX64mCQmTDPwRMYI88=&amp;h=300&amp;w=400&amp;sz=19&amp;hl=en&amp;start=7&amp;zoom=1&amp;itbs=1&amp;tbnid=WIdVwCzX6c7JXM:&amp;tbnh=93&amp;tbnw=124&amp;prev=/images?q=sue+sylvester+as+coach&amp;hl=en&amp;sa=G&amp;gbv=2&amp;tbs=isch: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4000" dirty="0" smtClean="0"/>
              <a:t>       Collaboration Prayer</a:t>
            </a:r>
            <a:endParaRPr lang="en-US" sz="4000" dirty="0"/>
          </a:p>
        </p:txBody>
      </p:sp>
      <p:sp>
        <p:nvSpPr>
          <p:cNvPr id="8193" name="Rectangle 1"/>
          <p:cNvSpPr>
            <a:spLocks noChangeArrowheads="1"/>
          </p:cNvSpPr>
          <p:nvPr/>
        </p:nvSpPr>
        <p:spPr bwMode="auto">
          <a:xfrm>
            <a:off x="0" y="-3581400"/>
            <a:ext cx="248786" cy="761747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i="1" dirty="0">
              <a:solidFill>
                <a:srgbClr val="008000"/>
              </a:solidFill>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1" u="none" strike="noStrike" cap="none" normalizeH="0" baseline="0" dirty="0" smtClean="0">
              <a:ln>
                <a:noFill/>
              </a:ln>
              <a:solidFill>
                <a:srgbClr val="008000"/>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 </a:t>
            </a:r>
          </a:p>
        </p:txBody>
      </p:sp>
      <p:sp>
        <p:nvSpPr>
          <p:cNvPr id="8195" name="Rectangle 3"/>
          <p:cNvSpPr>
            <a:spLocks noChangeArrowheads="1"/>
          </p:cNvSpPr>
          <p:nvPr/>
        </p:nvSpPr>
        <p:spPr bwMode="auto">
          <a:xfrm>
            <a:off x="1219200" y="-192652"/>
            <a:ext cx="6858000" cy="62632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1" i="0" u="none" strike="noStrike" cap="none" normalizeH="0" baseline="0" dirty="0" smtClean="0">
              <a:ln>
                <a:noFill/>
              </a:ln>
              <a:solidFill>
                <a:schemeClr val="tx1"/>
              </a:solidFill>
              <a:effectLst/>
              <a:latin typeface="Verdan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LORD, bless us in our searching and our questions: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The way to wisdom, enlightenment and peace, the way to our hearts.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May the Lord bless us in our gifts: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These are God’s providence to the world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to ennoble it, to enrich it, to bring it to love.</a:t>
            </a:r>
            <a:endParaRPr kumimoji="0" lang="en-US" sz="140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Lord, bless us in our vision: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No matter the climb</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it is a mountain peak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calling us to experience God.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Lord, bless us in our leadership:</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That we may witness to the Word,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the Word that is searched and contemplated,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professed and proclaimed.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Lord, bless us in our decisions:</a:t>
            </a:r>
            <a:endParaRPr kumimoji="0" lang="en-US" sz="140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No matter the mistakes,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they are our ‘yes’ in life,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our assent to the field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where God is to be found.</a:t>
            </a:r>
            <a:endParaRPr kumimoji="0" lang="en-US" sz="140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LORD, bless us in our reflections and ideas: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No matter the doubts,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they are seeds seeking nourishment,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sunshine, life-giving water.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May the Lord bless us in all our ways,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i="0" u="none" strike="noStrike" cap="none" normalizeH="0" baseline="0" dirty="0" smtClean="0">
                <a:ln>
                  <a:noFill/>
                </a:ln>
                <a:solidFill>
                  <a:schemeClr val="tx1"/>
                </a:solidFill>
                <a:effectLst/>
                <a:latin typeface="Verdana" pitchFamily="34" charset="0"/>
              </a:rPr>
              <a:t>Father, Son, and Spirit. AMEN.</a:t>
            </a:r>
          </a:p>
        </p:txBody>
      </p:sp>
      <p:pic>
        <p:nvPicPr>
          <p:cNvPr id="8197" name="Picture 5" descr="C:\Program Files\Microsoft Office\Media\CntCD1\ClipArt6\j0293498.wmf"/>
          <p:cNvPicPr>
            <a:picLocks noChangeAspect="1" noChangeArrowheads="1"/>
          </p:cNvPicPr>
          <p:nvPr/>
        </p:nvPicPr>
        <p:blipFill>
          <a:blip r:embed="rId3" cstate="print"/>
          <a:srcRect/>
          <a:stretch>
            <a:fillRect/>
          </a:stretch>
        </p:blipFill>
        <p:spPr bwMode="auto">
          <a:xfrm>
            <a:off x="457200" y="6096000"/>
            <a:ext cx="1143000" cy="598487"/>
          </a:xfrm>
          <a:prstGeom prst="rect">
            <a:avLst/>
          </a:prstGeom>
          <a:noFill/>
        </p:spPr>
      </p:pic>
      <p:pic>
        <p:nvPicPr>
          <p:cNvPr id="8200" name="Picture 8" descr="C:\Program Files\Microsoft Office\Media\CntCD1\ClipArt3\j0238025.wmf"/>
          <p:cNvPicPr>
            <a:picLocks noChangeAspect="1" noChangeArrowheads="1"/>
          </p:cNvPicPr>
          <p:nvPr/>
        </p:nvPicPr>
        <p:blipFill>
          <a:blip r:embed="rId4" cstate="print"/>
          <a:srcRect/>
          <a:stretch>
            <a:fillRect/>
          </a:stretch>
        </p:blipFill>
        <p:spPr bwMode="auto">
          <a:xfrm>
            <a:off x="6096000" y="2133600"/>
            <a:ext cx="1741488" cy="16192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4400" smtClean="0"/>
              <a:t>     Literacy Co-Coaching</a:t>
            </a:r>
            <a:endParaRPr lang="en-US" sz="4400" dirty="0"/>
          </a:p>
        </p:txBody>
      </p:sp>
      <p:sp>
        <p:nvSpPr>
          <p:cNvPr id="6" name="TextBox 5"/>
          <p:cNvSpPr txBox="1"/>
          <p:nvPr/>
        </p:nvSpPr>
        <p:spPr>
          <a:xfrm rot="10800000" flipV="1">
            <a:off x="533400" y="106919"/>
            <a:ext cx="8153400" cy="5447645"/>
          </a:xfrm>
          <a:prstGeom prst="rect">
            <a:avLst/>
          </a:prstGeom>
          <a:noFill/>
        </p:spPr>
        <p:txBody>
          <a:bodyPr wrap="square" rtlCol="0">
            <a:spAutoFit/>
          </a:bodyPr>
          <a:lstStyle/>
          <a:p>
            <a:endParaRPr lang="en-US" sz="3200" dirty="0" smtClean="0"/>
          </a:p>
          <a:p>
            <a:r>
              <a:rPr lang="en-US" sz="3200" dirty="0" smtClean="0"/>
              <a:t>A Literacy Co-Coach is…“a specialist who focuses on providing professional development for teachers by providing them with the additional support needed to implement various instructional programs and practices. They provide essential leadership for the school’s entire literacy program by helping create and supervise a long-term staff development process…”     </a:t>
            </a:r>
          </a:p>
          <a:p>
            <a:r>
              <a:rPr lang="en-US" sz="2800" dirty="0"/>
              <a:t>	</a:t>
            </a:r>
            <a:r>
              <a:rPr lang="en-US" sz="2800" dirty="0" smtClean="0"/>
              <a:t>				</a:t>
            </a:r>
            <a:r>
              <a:rPr lang="en-US" dirty="0" smtClean="0"/>
              <a:t>Moran, </a:t>
            </a:r>
            <a:r>
              <a:rPr lang="en-US" i="1" dirty="0" smtClean="0"/>
              <a:t>Literacy Coaching</a:t>
            </a:r>
            <a:r>
              <a:rPr lang="en-US" dirty="0" smtClean="0"/>
              <a:t>, pg. 4</a:t>
            </a:r>
            <a:endParaRPr lang="en-US" dirty="0"/>
          </a:p>
        </p:txBody>
      </p:sp>
      <p:pic>
        <p:nvPicPr>
          <p:cNvPr id="1026" name="Picture 2" descr="C:\Program Files\Microsoft Office\Media\CntCD1\ClipArt6\j0293498.wmf"/>
          <p:cNvPicPr>
            <a:picLocks noChangeAspect="1" noChangeArrowheads="1"/>
          </p:cNvPicPr>
          <p:nvPr/>
        </p:nvPicPr>
        <p:blipFill>
          <a:blip r:embed="rId3" cstate="print"/>
          <a:srcRect/>
          <a:stretch>
            <a:fillRect/>
          </a:stretch>
        </p:blipFill>
        <p:spPr bwMode="auto">
          <a:xfrm>
            <a:off x="609600" y="6096000"/>
            <a:ext cx="914400" cy="614362"/>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819400"/>
            <a:ext cx="7123113" cy="2362200"/>
          </a:xfrm>
        </p:spPr>
        <p:txBody>
          <a:bodyPr>
            <a:normAutofit fontScale="55000" lnSpcReduction="20000"/>
          </a:bodyPr>
          <a:lstStyle/>
          <a:p>
            <a:pPr>
              <a:buFont typeface="Arial" pitchFamily="34" charset="0"/>
              <a:buChar char="•"/>
            </a:pPr>
            <a:r>
              <a:rPr lang="en-US" sz="6600" dirty="0" smtClean="0"/>
              <a:t> What does it mean to be “literate”? </a:t>
            </a:r>
          </a:p>
          <a:p>
            <a:endParaRPr lang="en-US" sz="6600" dirty="0" smtClean="0"/>
          </a:p>
          <a:p>
            <a:pPr>
              <a:buFont typeface="Arial" pitchFamily="34" charset="0"/>
              <a:buChar char="•"/>
            </a:pPr>
            <a:r>
              <a:rPr lang="en-US" sz="6600" dirty="0" smtClean="0"/>
              <a:t> How important is literacy to student         success?</a:t>
            </a:r>
          </a:p>
          <a:p>
            <a:pPr algn="ctr"/>
            <a:endParaRPr lang="en-US" sz="6600" dirty="0"/>
          </a:p>
        </p:txBody>
      </p:sp>
      <p:sp>
        <p:nvSpPr>
          <p:cNvPr id="3" name="Title 2"/>
          <p:cNvSpPr>
            <a:spLocks noGrp="1"/>
          </p:cNvSpPr>
          <p:nvPr>
            <p:ph type="title"/>
          </p:nvPr>
        </p:nvSpPr>
        <p:spPr>
          <a:xfrm>
            <a:off x="1371600" y="1600200"/>
            <a:ext cx="7620000" cy="990600"/>
          </a:xfrm>
        </p:spPr>
        <p:txBody>
          <a:bodyPr>
            <a:normAutofit fontScale="90000"/>
          </a:bodyPr>
          <a:lstStyle/>
          <a:p>
            <a:r>
              <a:rPr lang="en-US" dirty="0" smtClean="0"/>
              <a:t/>
            </a:r>
            <a:br>
              <a:rPr lang="en-US" dirty="0" smtClean="0"/>
            </a:br>
            <a:r>
              <a:rPr lang="en-US" dirty="0" smtClean="0"/>
              <a:t>Literacy: QUICK WRITE </a:t>
            </a:r>
            <a:br>
              <a:rPr lang="en-US" dirty="0" smtClean="0"/>
            </a:b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Minds On…Literacy</a:t>
            </a:r>
            <a:endParaRPr lang="en-US" dirty="0"/>
          </a:p>
        </p:txBody>
      </p:sp>
      <p:sp>
        <p:nvSpPr>
          <p:cNvPr id="5" name="Rectangle 4"/>
          <p:cNvSpPr/>
          <p:nvPr/>
        </p:nvSpPr>
        <p:spPr>
          <a:xfrm>
            <a:off x="762000" y="2113255"/>
            <a:ext cx="7848600" cy="3431709"/>
          </a:xfrm>
          <a:prstGeom prst="rect">
            <a:avLst/>
          </a:prstGeom>
        </p:spPr>
        <p:txBody>
          <a:bodyPr wrap="square">
            <a:spAutoFit/>
          </a:bodyPr>
          <a:lstStyle/>
          <a:p>
            <a:r>
              <a:rPr lang="en-US" sz="2800" dirty="0" smtClean="0"/>
              <a:t>“Literacy is the ability to </a:t>
            </a:r>
            <a:r>
              <a:rPr lang="en-US" sz="2800" u="sng" dirty="0" smtClean="0"/>
              <a:t>identify</a:t>
            </a:r>
            <a:r>
              <a:rPr lang="en-US" sz="2800" dirty="0" smtClean="0"/>
              <a:t>, understand, </a:t>
            </a:r>
            <a:r>
              <a:rPr lang="en-US" sz="2800" u="sng" dirty="0" smtClean="0"/>
              <a:t>interpret</a:t>
            </a:r>
            <a:r>
              <a:rPr lang="en-US" sz="2800" dirty="0" smtClean="0"/>
              <a:t>, </a:t>
            </a:r>
            <a:r>
              <a:rPr lang="en-US" sz="2800" u="sng" dirty="0" smtClean="0"/>
              <a:t>create</a:t>
            </a:r>
            <a:r>
              <a:rPr lang="en-US" sz="2800" dirty="0" smtClean="0"/>
              <a:t>, </a:t>
            </a:r>
            <a:r>
              <a:rPr lang="en-US" sz="2800" u="sng" dirty="0" smtClean="0"/>
              <a:t>communicate</a:t>
            </a:r>
            <a:r>
              <a:rPr lang="en-US" sz="2800" dirty="0" smtClean="0"/>
              <a:t>, compute and use printed and written materials associated with varying contexts. Literacy involves a continuum of learning to enable an individual to achieve his or her goals, to develop his or her knowledge and potential, and to participate fully in the wider society.” </a:t>
            </a:r>
          </a:p>
          <a:p>
            <a:r>
              <a:rPr lang="en-US" sz="1050" dirty="0" smtClean="0"/>
              <a:t>				</a:t>
            </a:r>
          </a:p>
          <a:p>
            <a:r>
              <a:rPr lang="en-US" sz="1050" dirty="0" smtClean="0"/>
              <a:t>		</a:t>
            </a:r>
            <a:endParaRPr lang="en-US" dirty="0"/>
          </a:p>
        </p:txBody>
      </p:sp>
      <p:sp>
        <p:nvSpPr>
          <p:cNvPr id="6" name="Rectangle 5"/>
          <p:cNvSpPr/>
          <p:nvPr/>
        </p:nvSpPr>
        <p:spPr>
          <a:xfrm>
            <a:off x="4114800" y="5257800"/>
            <a:ext cx="4572000" cy="923330"/>
          </a:xfrm>
          <a:prstGeom prst="rect">
            <a:avLst/>
          </a:prstGeom>
        </p:spPr>
        <p:txBody>
          <a:bodyPr wrap="square">
            <a:spAutoFit/>
          </a:bodyPr>
          <a:lstStyle/>
          <a:p>
            <a:r>
              <a:rPr lang="en-US" dirty="0" smtClean="0"/>
              <a:t>(United Nations Educational, Scientific and Cultural Organization (UNESCO), taken from Canadian Literacy and Learning Network)</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Action…</a:t>
            </a:r>
            <a:endParaRPr lang="en-US" sz="4800" dirty="0"/>
          </a:p>
        </p:txBody>
      </p:sp>
      <p:graphicFrame>
        <p:nvGraphicFramePr>
          <p:cNvPr id="6" name="Content Placeholder 5"/>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p:cNvPicPr>
            <a:picLocks noChangeAspect="1" noChangeArrowheads="1"/>
          </p:cNvPicPr>
          <p:nvPr/>
        </p:nvPicPr>
        <p:blipFill>
          <a:blip r:embed="rId8" cstate="print"/>
          <a:srcRect/>
          <a:stretch>
            <a:fillRect/>
          </a:stretch>
        </p:blipFill>
        <p:spPr bwMode="auto">
          <a:xfrm>
            <a:off x="7543800" y="0"/>
            <a:ext cx="1066800" cy="1143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8"/>
          <p:cNvSpPr>
            <a:spLocks noChangeShapeType="1"/>
          </p:cNvSpPr>
          <p:nvPr/>
        </p:nvSpPr>
        <p:spPr bwMode="auto">
          <a:xfrm>
            <a:off x="4919663" y="2101850"/>
            <a:ext cx="0" cy="3600450"/>
          </a:xfrm>
          <a:prstGeom prst="line">
            <a:avLst/>
          </a:prstGeom>
          <a:noFill/>
          <a:ln w="28575">
            <a:solidFill>
              <a:srgbClr val="6600FF"/>
            </a:solidFill>
            <a:round/>
            <a:headEnd/>
            <a:tailEnd/>
          </a:ln>
        </p:spPr>
        <p:txBody>
          <a:bodyPr/>
          <a:lstStyle/>
          <a:p>
            <a:endParaRPr lang="en-US"/>
          </a:p>
        </p:txBody>
      </p:sp>
      <p:sp>
        <p:nvSpPr>
          <p:cNvPr id="8195" name="Line 9"/>
          <p:cNvSpPr>
            <a:spLocks noChangeShapeType="1"/>
          </p:cNvSpPr>
          <p:nvPr/>
        </p:nvSpPr>
        <p:spPr bwMode="auto">
          <a:xfrm>
            <a:off x="4919663" y="4551363"/>
            <a:ext cx="215900" cy="0"/>
          </a:xfrm>
          <a:prstGeom prst="line">
            <a:avLst/>
          </a:prstGeom>
          <a:noFill/>
          <a:ln w="28575">
            <a:solidFill>
              <a:srgbClr val="6600FF"/>
            </a:solidFill>
            <a:round/>
            <a:headEnd/>
            <a:tailEnd/>
          </a:ln>
        </p:spPr>
        <p:txBody>
          <a:bodyPr/>
          <a:lstStyle/>
          <a:p>
            <a:endParaRPr lang="en-US"/>
          </a:p>
        </p:txBody>
      </p:sp>
      <p:sp>
        <p:nvSpPr>
          <p:cNvPr id="8196" name="Line 11"/>
          <p:cNvSpPr>
            <a:spLocks noChangeShapeType="1"/>
          </p:cNvSpPr>
          <p:nvPr/>
        </p:nvSpPr>
        <p:spPr bwMode="auto">
          <a:xfrm>
            <a:off x="4919663" y="3182938"/>
            <a:ext cx="215900" cy="0"/>
          </a:xfrm>
          <a:prstGeom prst="line">
            <a:avLst/>
          </a:prstGeom>
          <a:noFill/>
          <a:ln w="28575">
            <a:solidFill>
              <a:srgbClr val="6600FF"/>
            </a:solidFill>
            <a:round/>
            <a:headEnd/>
            <a:tailEnd/>
          </a:ln>
        </p:spPr>
        <p:txBody>
          <a:bodyPr/>
          <a:lstStyle/>
          <a:p>
            <a:endParaRPr lang="en-US"/>
          </a:p>
        </p:txBody>
      </p:sp>
      <p:sp>
        <p:nvSpPr>
          <p:cNvPr id="8197" name="Line 12"/>
          <p:cNvSpPr>
            <a:spLocks noChangeShapeType="1"/>
          </p:cNvSpPr>
          <p:nvPr/>
        </p:nvSpPr>
        <p:spPr bwMode="auto">
          <a:xfrm>
            <a:off x="4919663" y="2101850"/>
            <a:ext cx="215900" cy="0"/>
          </a:xfrm>
          <a:prstGeom prst="line">
            <a:avLst/>
          </a:prstGeom>
          <a:noFill/>
          <a:ln w="28575">
            <a:solidFill>
              <a:srgbClr val="6600FF"/>
            </a:solidFill>
            <a:round/>
            <a:headEnd/>
            <a:tailEnd/>
          </a:ln>
        </p:spPr>
        <p:txBody>
          <a:bodyPr/>
          <a:lstStyle/>
          <a:p>
            <a:endParaRPr lang="en-US"/>
          </a:p>
        </p:txBody>
      </p:sp>
      <p:sp>
        <p:nvSpPr>
          <p:cNvPr id="8198" name="Line 14"/>
          <p:cNvSpPr>
            <a:spLocks noChangeShapeType="1"/>
          </p:cNvSpPr>
          <p:nvPr/>
        </p:nvSpPr>
        <p:spPr bwMode="auto">
          <a:xfrm>
            <a:off x="4919663" y="5702300"/>
            <a:ext cx="215900" cy="0"/>
          </a:xfrm>
          <a:prstGeom prst="line">
            <a:avLst/>
          </a:prstGeom>
          <a:noFill/>
          <a:ln w="28575">
            <a:solidFill>
              <a:srgbClr val="6600FF"/>
            </a:solidFill>
            <a:round/>
            <a:headEnd/>
            <a:tailEnd/>
          </a:ln>
        </p:spPr>
        <p:txBody>
          <a:bodyPr/>
          <a:lstStyle/>
          <a:p>
            <a:endParaRPr lang="en-US"/>
          </a:p>
        </p:txBody>
      </p:sp>
      <p:sp>
        <p:nvSpPr>
          <p:cNvPr id="8199" name="Text Box 16"/>
          <p:cNvSpPr txBox="1">
            <a:spLocks noChangeArrowheads="1"/>
          </p:cNvSpPr>
          <p:nvPr/>
        </p:nvSpPr>
        <p:spPr bwMode="auto">
          <a:xfrm>
            <a:off x="3276600" y="1368425"/>
            <a:ext cx="2500313" cy="461963"/>
          </a:xfrm>
          <a:prstGeom prst="rect">
            <a:avLst/>
          </a:prstGeom>
          <a:noFill/>
          <a:ln w="9525">
            <a:noFill/>
            <a:miter lim="800000"/>
            <a:headEnd/>
            <a:tailEnd/>
          </a:ln>
        </p:spPr>
        <p:txBody>
          <a:bodyPr>
            <a:spAutoFit/>
          </a:bodyPr>
          <a:lstStyle/>
          <a:p>
            <a:pPr algn="ctr">
              <a:spcBef>
                <a:spcPct val="50000"/>
              </a:spcBef>
            </a:pPr>
            <a:r>
              <a:rPr lang="en-GB" sz="2400"/>
              <a:t>3 Minutes</a:t>
            </a:r>
          </a:p>
        </p:txBody>
      </p:sp>
      <p:sp>
        <p:nvSpPr>
          <p:cNvPr id="2065" name="AutoShape 17">
            <a:hlinkClick r:id="" action="ppaction://noaction" highlightClick="1"/>
          </p:cNvPr>
          <p:cNvSpPr>
            <a:spLocks noChangeArrowheads="1"/>
          </p:cNvSpPr>
          <p:nvPr/>
        </p:nvSpPr>
        <p:spPr bwMode="auto">
          <a:xfrm>
            <a:off x="3657600" y="609600"/>
            <a:ext cx="1947842" cy="736612"/>
          </a:xfrm>
          <a:prstGeom prst="actionButtonBlank">
            <a:avLst/>
          </a:prstGeom>
          <a:solidFill>
            <a:schemeClr val="tx2"/>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GB" sz="2400" b="1" dirty="0"/>
              <a:t>Start Timer</a:t>
            </a:r>
          </a:p>
        </p:txBody>
      </p:sp>
      <p:sp>
        <p:nvSpPr>
          <p:cNvPr id="8203" name="Text Box 18"/>
          <p:cNvSpPr txBox="1">
            <a:spLocks noChangeArrowheads="1"/>
          </p:cNvSpPr>
          <p:nvPr/>
        </p:nvSpPr>
        <p:spPr bwMode="auto">
          <a:xfrm>
            <a:off x="5207000" y="1958975"/>
            <a:ext cx="431800" cy="304800"/>
          </a:xfrm>
          <a:prstGeom prst="rect">
            <a:avLst/>
          </a:prstGeom>
          <a:noFill/>
          <a:ln w="9525">
            <a:noFill/>
            <a:miter lim="800000"/>
            <a:headEnd/>
            <a:tailEnd/>
          </a:ln>
        </p:spPr>
        <p:txBody>
          <a:bodyPr>
            <a:spAutoFit/>
          </a:bodyPr>
          <a:lstStyle/>
          <a:p>
            <a:pPr>
              <a:spcBef>
                <a:spcPct val="50000"/>
              </a:spcBef>
            </a:pPr>
            <a:r>
              <a:rPr lang="en-GB" sz="1400"/>
              <a:t>3</a:t>
            </a:r>
          </a:p>
        </p:txBody>
      </p:sp>
      <p:sp>
        <p:nvSpPr>
          <p:cNvPr id="8204" name="Text Box 19"/>
          <p:cNvSpPr txBox="1">
            <a:spLocks noChangeArrowheads="1"/>
          </p:cNvSpPr>
          <p:nvPr/>
        </p:nvSpPr>
        <p:spPr bwMode="auto">
          <a:xfrm>
            <a:off x="5207000" y="3038475"/>
            <a:ext cx="431800" cy="304800"/>
          </a:xfrm>
          <a:prstGeom prst="rect">
            <a:avLst/>
          </a:prstGeom>
          <a:noFill/>
          <a:ln w="9525">
            <a:noFill/>
            <a:miter lim="800000"/>
            <a:headEnd/>
            <a:tailEnd/>
          </a:ln>
        </p:spPr>
        <p:txBody>
          <a:bodyPr>
            <a:spAutoFit/>
          </a:bodyPr>
          <a:lstStyle/>
          <a:p>
            <a:pPr>
              <a:spcBef>
                <a:spcPct val="50000"/>
              </a:spcBef>
            </a:pPr>
            <a:r>
              <a:rPr lang="en-GB" sz="1400"/>
              <a:t>2</a:t>
            </a:r>
          </a:p>
        </p:txBody>
      </p:sp>
      <p:sp>
        <p:nvSpPr>
          <p:cNvPr id="8205" name="Text Box 20"/>
          <p:cNvSpPr txBox="1">
            <a:spLocks noChangeArrowheads="1"/>
          </p:cNvSpPr>
          <p:nvPr/>
        </p:nvSpPr>
        <p:spPr bwMode="auto">
          <a:xfrm>
            <a:off x="5207000" y="4406900"/>
            <a:ext cx="431800" cy="304800"/>
          </a:xfrm>
          <a:prstGeom prst="rect">
            <a:avLst/>
          </a:prstGeom>
          <a:noFill/>
          <a:ln w="9525">
            <a:noFill/>
            <a:miter lim="800000"/>
            <a:headEnd/>
            <a:tailEnd/>
          </a:ln>
        </p:spPr>
        <p:txBody>
          <a:bodyPr>
            <a:spAutoFit/>
          </a:bodyPr>
          <a:lstStyle/>
          <a:p>
            <a:pPr>
              <a:spcBef>
                <a:spcPct val="50000"/>
              </a:spcBef>
            </a:pPr>
            <a:r>
              <a:rPr lang="en-GB" sz="1400"/>
              <a:t>1</a:t>
            </a:r>
          </a:p>
        </p:txBody>
      </p:sp>
      <p:sp>
        <p:nvSpPr>
          <p:cNvPr id="8206" name="Text Box 21"/>
          <p:cNvSpPr txBox="1">
            <a:spLocks noChangeArrowheads="1"/>
          </p:cNvSpPr>
          <p:nvPr/>
        </p:nvSpPr>
        <p:spPr bwMode="auto">
          <a:xfrm>
            <a:off x="5207000" y="5486400"/>
            <a:ext cx="431800" cy="304800"/>
          </a:xfrm>
          <a:prstGeom prst="rect">
            <a:avLst/>
          </a:prstGeom>
          <a:noFill/>
          <a:ln w="9525">
            <a:noFill/>
            <a:miter lim="800000"/>
            <a:headEnd/>
            <a:tailEnd/>
          </a:ln>
        </p:spPr>
        <p:txBody>
          <a:bodyPr>
            <a:spAutoFit/>
          </a:bodyPr>
          <a:lstStyle/>
          <a:p>
            <a:pPr>
              <a:spcBef>
                <a:spcPct val="50000"/>
              </a:spcBef>
            </a:pPr>
            <a:r>
              <a:rPr lang="en-GB" sz="1400"/>
              <a:t>0</a:t>
            </a:r>
          </a:p>
        </p:txBody>
      </p:sp>
      <p:sp>
        <p:nvSpPr>
          <p:cNvPr id="17" name="Rectangle 2"/>
          <p:cNvSpPr>
            <a:spLocks noChangeArrowheads="1"/>
          </p:cNvSpPr>
          <p:nvPr/>
        </p:nvSpPr>
        <p:spPr bwMode="auto">
          <a:xfrm>
            <a:off x="4281510" y="2101845"/>
            <a:ext cx="500066" cy="3643338"/>
          </a:xfrm>
          <a:prstGeom prst="rect">
            <a:avLst/>
          </a:prstGeom>
          <a:gradFill flip="none" rotWithShape="1">
            <a:gsLst>
              <a:gs pos="0">
                <a:srgbClr val="8488C4"/>
              </a:gs>
              <a:gs pos="53000">
                <a:srgbClr val="D4DEFF"/>
              </a:gs>
              <a:gs pos="83000">
                <a:srgbClr val="D4DEFF"/>
              </a:gs>
              <a:gs pos="100000">
                <a:srgbClr val="96AB94"/>
              </a:gs>
            </a:gsLst>
            <a:lin ang="13500000" scaled="1"/>
            <a:tileRect/>
          </a:gradFill>
          <a:ln w="9525">
            <a:solidFill>
              <a:schemeClr val="tx1"/>
            </a:solidFill>
            <a:miter lim="800000"/>
            <a:headEnd/>
            <a:tailEnd/>
          </a:ln>
          <a:effectLst/>
          <a:scene3d>
            <a:camera prst="orthographicFront"/>
            <a:lightRig rig="threePt" dir="t"/>
          </a:scene3d>
          <a:sp3d extrusionH="76200" prstMaterial="clear">
            <a:bevelT w="152400" h="50800" prst="softRound"/>
            <a:bevelB/>
            <a:extrusionClr>
              <a:schemeClr val="bg1"/>
            </a:extrusionClr>
          </a:sp3d>
        </p:spPr>
        <p:txBody>
          <a:bodyPr wrap="none" anchor="ctr"/>
          <a:lstStyle/>
          <a:p>
            <a:pPr>
              <a:defRPr/>
            </a:pPr>
            <a:endParaRPr lang="en-GB"/>
          </a:p>
        </p:txBody>
      </p:sp>
      <p:sp>
        <p:nvSpPr>
          <p:cNvPr id="18" name="Rectangle 3"/>
          <p:cNvSpPr>
            <a:spLocks noChangeArrowheads="1"/>
          </p:cNvSpPr>
          <p:nvPr/>
        </p:nvSpPr>
        <p:spPr bwMode="auto">
          <a:xfrm>
            <a:off x="4281510" y="2101845"/>
            <a:ext cx="503238" cy="3600450"/>
          </a:xfrm>
          <a:prstGeom prst="rect">
            <a:avLst/>
          </a:prstGeom>
          <a:gradFill flip="none" rotWithShape="1">
            <a:gsLst>
              <a:gs pos="0">
                <a:srgbClr val="DDEBCF"/>
              </a:gs>
              <a:gs pos="50000">
                <a:srgbClr val="9CB86E"/>
              </a:gs>
              <a:gs pos="100000">
                <a:srgbClr val="156B13"/>
              </a:gs>
            </a:gsLst>
            <a:lin ang="16200000" scaled="1"/>
            <a:tileRect/>
          </a:gradFill>
          <a:ln w="9525">
            <a:solidFill>
              <a:schemeClr val="tx1"/>
            </a:solidFill>
            <a:miter lim="800000"/>
            <a:headEnd/>
            <a:tailEnd/>
          </a:ln>
          <a:effectLst/>
          <a:scene3d>
            <a:camera prst="orthographicFront"/>
            <a:lightRig rig="harsh" dir="t"/>
          </a:scene3d>
          <a:sp3d>
            <a:bevelT w="152400" h="50800" prst="softRound"/>
            <a:bevelB/>
          </a:sp3d>
        </p:spPr>
        <p:txBody>
          <a:bodyPr wrap="none" anchor="ctr"/>
          <a:lstStyle/>
          <a:p>
            <a:pPr>
              <a:defRPr/>
            </a:pPr>
            <a:endParaRPr lang="en-GB"/>
          </a:p>
        </p:txBody>
      </p:sp>
      <p:pic>
        <p:nvPicPr>
          <p:cNvPr id="15" name="MSj03883630000[1].wav">
            <a:hlinkClick r:id="" action="ppaction://media"/>
          </p:cNvPr>
          <p:cNvPicPr>
            <a:picLocks noRot="1" noChangeAspect="1"/>
          </p:cNvPicPr>
          <p:nvPr>
            <a:wavAudioFile r:embed="rId1" name="MSj03883630000[1].wav"/>
          </p:nvPr>
        </p:nvPicPr>
        <p:blipFill>
          <a:blip r:embed="rId3" cstate="print"/>
          <a:srcRect/>
          <a:stretch>
            <a:fillRect/>
          </a:stretch>
        </p:blipFill>
        <p:spPr bwMode="auto">
          <a:xfrm>
            <a:off x="8715375" y="65532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065"/>
                    </p:tgtEl>
                  </p:cond>
                </p:stCondLst>
                <p:endSync evt="end" delay="0">
                  <p:rtn val="all"/>
                </p:endSync>
                <p:childTnLst>
                  <p:par>
                    <p:cTn id="3" fill="hold">
                      <p:stCondLst>
                        <p:cond delay="0"/>
                      </p:stCondLst>
                      <p:childTnLst>
                        <p:par>
                          <p:cTn id="4" fill="hold">
                            <p:stCondLst>
                              <p:cond delay="0"/>
                            </p:stCondLst>
                            <p:childTnLst>
                              <p:par>
                                <p:cTn id="5" presetID="12" presetClass="exit" presetSubtype="4" fill="hold" nodeType="clickEffect">
                                  <p:stCondLst>
                                    <p:cond delay="0"/>
                                  </p:stCondLst>
                                  <p:childTnLst>
                                    <p:animEffect transition="out" filter="slide(fromBottom)">
                                      <p:cBhvr>
                                        <p:cTn id="6" dur="180000"/>
                                        <p:tgtEl>
                                          <p:spTgt spid="18"/>
                                        </p:tgtEl>
                                      </p:cBhvr>
                                    </p:animEffect>
                                    <p:set>
                                      <p:cBhvr>
                                        <p:cTn id="7" dur="1" fill="hold">
                                          <p:stCondLst>
                                            <p:cond delay="179999"/>
                                          </p:stCondLst>
                                        </p:cTn>
                                        <p:tgtEl>
                                          <p:spTgt spid="18"/>
                                        </p:tgtEl>
                                        <p:attrNameLst>
                                          <p:attrName>style.visibility</p:attrName>
                                        </p:attrNameLst>
                                      </p:cBhvr>
                                      <p:to>
                                        <p:strVal val="hidden"/>
                                      </p:to>
                                    </p:set>
                                  </p:childTnLst>
                                </p:cTn>
                              </p:par>
                            </p:childTnLst>
                          </p:cTn>
                        </p:par>
                        <p:par>
                          <p:cTn id="8" fill="hold">
                            <p:stCondLst>
                              <p:cond delay="180000"/>
                            </p:stCondLst>
                            <p:childTnLst>
                              <p:par>
                                <p:cTn id="9" presetID="1" presetClass="mediacall" presetSubtype="0" fill="hold" nodeType="afterEffect">
                                  <p:stCondLst>
                                    <p:cond delay="0"/>
                                  </p:stCondLst>
                                  <p:childTnLst>
                                    <p:cmd type="call" cmd="playFrom(0.0)">
                                      <p:cBhvr>
                                        <p:cTn id="10" dur="4609" fill="hold"/>
                                        <p:tgtEl>
                                          <p:spTgt spid="15"/>
                                        </p:tgtEl>
                                      </p:cBhvr>
                                    </p:cmd>
                                  </p:childTnLst>
                                </p:cTn>
                              </p:par>
                            </p:childTnLst>
                          </p:cTn>
                        </p:par>
                      </p:childTnLst>
                    </p:cTn>
                  </p:par>
                </p:childTnLst>
              </p:cTn>
              <p:nextCondLst>
                <p:cond evt="onClick" delay="0">
                  <p:tgtEl>
                    <p:spTgt spid="2065"/>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1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Action…</a:t>
            </a:r>
            <a:endParaRPr lang="en-US" sz="4800" dirty="0"/>
          </a:p>
        </p:txBody>
      </p:sp>
      <p:graphicFrame>
        <p:nvGraphicFramePr>
          <p:cNvPr id="6" name="Content Placeholder 5"/>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descr="C:\Program Files\Microsoft Office\Media\CntCD1\ClipArt6\j0293498.wmf"/>
          <p:cNvPicPr>
            <a:picLocks noChangeAspect="1" noChangeArrowheads="1"/>
          </p:cNvPicPr>
          <p:nvPr/>
        </p:nvPicPr>
        <p:blipFill>
          <a:blip r:embed="rId8" cstate="print"/>
          <a:srcRect/>
          <a:stretch>
            <a:fillRect/>
          </a:stretch>
        </p:blipFill>
        <p:spPr bwMode="auto">
          <a:xfrm>
            <a:off x="7086600" y="228600"/>
            <a:ext cx="1774850" cy="914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4068762" y="1873245"/>
            <a:ext cx="500066" cy="3643338"/>
          </a:xfrm>
          <a:prstGeom prst="rect">
            <a:avLst/>
          </a:prstGeom>
          <a:gradFill flip="none" rotWithShape="1">
            <a:gsLst>
              <a:gs pos="0">
                <a:srgbClr val="8488C4"/>
              </a:gs>
              <a:gs pos="53000">
                <a:srgbClr val="D4DEFF"/>
              </a:gs>
              <a:gs pos="83000">
                <a:srgbClr val="D4DEFF"/>
              </a:gs>
              <a:gs pos="100000">
                <a:srgbClr val="96AB94"/>
              </a:gs>
            </a:gsLst>
            <a:lin ang="13500000" scaled="1"/>
            <a:tileRect/>
          </a:gradFill>
          <a:ln w="9525">
            <a:solidFill>
              <a:schemeClr val="tx1"/>
            </a:solidFill>
            <a:miter lim="800000"/>
            <a:headEnd/>
            <a:tailEnd/>
          </a:ln>
          <a:effectLst/>
          <a:scene3d>
            <a:camera prst="orthographicFront"/>
            <a:lightRig rig="threePt" dir="t"/>
          </a:scene3d>
          <a:sp3d extrusionH="76200" prstMaterial="clear">
            <a:bevelT w="152400" h="50800" prst="softRound"/>
            <a:bevelB/>
            <a:extrusionClr>
              <a:schemeClr val="bg1"/>
            </a:extrusionClr>
          </a:sp3d>
        </p:spPr>
        <p:txBody>
          <a:bodyPr wrap="none" anchor="ctr"/>
          <a:lstStyle/>
          <a:p>
            <a:pPr>
              <a:defRPr/>
            </a:pPr>
            <a:endParaRPr lang="en-GB"/>
          </a:p>
        </p:txBody>
      </p:sp>
      <p:sp>
        <p:nvSpPr>
          <p:cNvPr id="8195" name="Rectangle 3"/>
          <p:cNvSpPr>
            <a:spLocks noChangeArrowheads="1"/>
          </p:cNvSpPr>
          <p:nvPr/>
        </p:nvSpPr>
        <p:spPr bwMode="auto">
          <a:xfrm>
            <a:off x="4068762" y="1873245"/>
            <a:ext cx="503238" cy="3600450"/>
          </a:xfrm>
          <a:prstGeom prst="rect">
            <a:avLst/>
          </a:prstGeom>
          <a:gradFill flip="none" rotWithShape="1">
            <a:gsLst>
              <a:gs pos="0">
                <a:srgbClr val="DDEBCF"/>
              </a:gs>
              <a:gs pos="50000">
                <a:srgbClr val="9CB86E"/>
              </a:gs>
              <a:gs pos="100000">
                <a:srgbClr val="156B13"/>
              </a:gs>
            </a:gsLst>
            <a:lin ang="16200000" scaled="1"/>
            <a:tileRect/>
          </a:gradFill>
          <a:ln w="9525">
            <a:solidFill>
              <a:schemeClr val="tx1"/>
            </a:solidFill>
            <a:miter lim="800000"/>
            <a:headEnd/>
            <a:tailEnd/>
          </a:ln>
          <a:effectLst/>
          <a:scene3d>
            <a:camera prst="orthographicFront"/>
            <a:lightRig rig="harsh" dir="t"/>
          </a:scene3d>
          <a:sp3d>
            <a:bevelT w="152400" h="50800" prst="softRound"/>
            <a:bevelB/>
          </a:sp3d>
        </p:spPr>
        <p:txBody>
          <a:bodyPr wrap="none" anchor="ctr"/>
          <a:lstStyle/>
          <a:p>
            <a:pPr>
              <a:defRPr/>
            </a:pPr>
            <a:endParaRPr lang="en-GB"/>
          </a:p>
        </p:txBody>
      </p:sp>
      <p:sp>
        <p:nvSpPr>
          <p:cNvPr id="16392" name="Line 4"/>
          <p:cNvSpPr>
            <a:spLocks noChangeShapeType="1"/>
          </p:cNvSpPr>
          <p:nvPr/>
        </p:nvSpPr>
        <p:spPr bwMode="auto">
          <a:xfrm>
            <a:off x="4706938" y="1873250"/>
            <a:ext cx="0" cy="3600450"/>
          </a:xfrm>
          <a:prstGeom prst="line">
            <a:avLst/>
          </a:prstGeom>
          <a:noFill/>
          <a:ln w="28575">
            <a:solidFill>
              <a:srgbClr val="6600FF"/>
            </a:solidFill>
            <a:round/>
            <a:headEnd/>
            <a:tailEnd/>
          </a:ln>
        </p:spPr>
        <p:txBody>
          <a:bodyPr/>
          <a:lstStyle/>
          <a:p>
            <a:endParaRPr lang="en-US"/>
          </a:p>
        </p:txBody>
      </p:sp>
      <p:sp>
        <p:nvSpPr>
          <p:cNvPr id="16393" name="Line 5"/>
          <p:cNvSpPr>
            <a:spLocks noChangeShapeType="1"/>
          </p:cNvSpPr>
          <p:nvPr/>
        </p:nvSpPr>
        <p:spPr bwMode="auto">
          <a:xfrm>
            <a:off x="4706938" y="4538663"/>
            <a:ext cx="215900" cy="0"/>
          </a:xfrm>
          <a:prstGeom prst="line">
            <a:avLst/>
          </a:prstGeom>
          <a:noFill/>
          <a:ln w="28575">
            <a:solidFill>
              <a:srgbClr val="6600FF"/>
            </a:solidFill>
            <a:round/>
            <a:headEnd/>
            <a:tailEnd/>
          </a:ln>
        </p:spPr>
        <p:txBody>
          <a:bodyPr/>
          <a:lstStyle/>
          <a:p>
            <a:endParaRPr lang="en-US"/>
          </a:p>
        </p:txBody>
      </p:sp>
      <p:sp>
        <p:nvSpPr>
          <p:cNvPr id="16394" name="Line 6"/>
          <p:cNvSpPr>
            <a:spLocks noChangeShapeType="1"/>
          </p:cNvSpPr>
          <p:nvPr/>
        </p:nvSpPr>
        <p:spPr bwMode="auto">
          <a:xfrm>
            <a:off x="4706938" y="2809875"/>
            <a:ext cx="215900" cy="0"/>
          </a:xfrm>
          <a:prstGeom prst="line">
            <a:avLst/>
          </a:prstGeom>
          <a:noFill/>
          <a:ln w="28575">
            <a:solidFill>
              <a:srgbClr val="6600FF"/>
            </a:solidFill>
            <a:round/>
            <a:headEnd/>
            <a:tailEnd/>
          </a:ln>
        </p:spPr>
        <p:txBody>
          <a:bodyPr/>
          <a:lstStyle/>
          <a:p>
            <a:endParaRPr lang="en-US"/>
          </a:p>
        </p:txBody>
      </p:sp>
      <p:sp>
        <p:nvSpPr>
          <p:cNvPr id="16395" name="Line 7"/>
          <p:cNvSpPr>
            <a:spLocks noChangeShapeType="1"/>
          </p:cNvSpPr>
          <p:nvPr/>
        </p:nvSpPr>
        <p:spPr bwMode="auto">
          <a:xfrm>
            <a:off x="4706938" y="1873250"/>
            <a:ext cx="215900" cy="0"/>
          </a:xfrm>
          <a:prstGeom prst="line">
            <a:avLst/>
          </a:prstGeom>
          <a:noFill/>
          <a:ln w="28575">
            <a:solidFill>
              <a:srgbClr val="6600FF"/>
            </a:solidFill>
            <a:round/>
            <a:headEnd/>
            <a:tailEnd/>
          </a:ln>
        </p:spPr>
        <p:txBody>
          <a:bodyPr/>
          <a:lstStyle/>
          <a:p>
            <a:endParaRPr lang="en-US"/>
          </a:p>
        </p:txBody>
      </p:sp>
      <p:sp>
        <p:nvSpPr>
          <p:cNvPr id="16396" name="Line 8"/>
          <p:cNvSpPr>
            <a:spLocks noChangeShapeType="1"/>
          </p:cNvSpPr>
          <p:nvPr/>
        </p:nvSpPr>
        <p:spPr bwMode="auto">
          <a:xfrm>
            <a:off x="4706938" y="3673475"/>
            <a:ext cx="215900" cy="0"/>
          </a:xfrm>
          <a:prstGeom prst="line">
            <a:avLst/>
          </a:prstGeom>
          <a:noFill/>
          <a:ln w="28575">
            <a:solidFill>
              <a:srgbClr val="6600FF"/>
            </a:solidFill>
            <a:round/>
            <a:headEnd/>
            <a:tailEnd/>
          </a:ln>
        </p:spPr>
        <p:txBody>
          <a:bodyPr/>
          <a:lstStyle/>
          <a:p>
            <a:endParaRPr lang="en-US"/>
          </a:p>
        </p:txBody>
      </p:sp>
      <p:sp>
        <p:nvSpPr>
          <p:cNvPr id="16397" name="Line 9"/>
          <p:cNvSpPr>
            <a:spLocks noChangeShapeType="1"/>
          </p:cNvSpPr>
          <p:nvPr/>
        </p:nvSpPr>
        <p:spPr bwMode="auto">
          <a:xfrm>
            <a:off x="4706938" y="5473700"/>
            <a:ext cx="215900" cy="0"/>
          </a:xfrm>
          <a:prstGeom prst="line">
            <a:avLst/>
          </a:prstGeom>
          <a:noFill/>
          <a:ln w="28575">
            <a:solidFill>
              <a:srgbClr val="6600FF"/>
            </a:solidFill>
            <a:round/>
            <a:headEnd/>
            <a:tailEnd/>
          </a:ln>
        </p:spPr>
        <p:txBody>
          <a:bodyPr/>
          <a:lstStyle/>
          <a:p>
            <a:endParaRPr lang="en-US"/>
          </a:p>
        </p:txBody>
      </p:sp>
      <p:sp>
        <p:nvSpPr>
          <p:cNvPr id="16398" name="Text Box 10"/>
          <p:cNvSpPr txBox="1">
            <a:spLocks noChangeArrowheads="1"/>
          </p:cNvSpPr>
          <p:nvPr/>
        </p:nvSpPr>
        <p:spPr bwMode="auto">
          <a:xfrm>
            <a:off x="3352800" y="1200150"/>
            <a:ext cx="2181225" cy="369888"/>
          </a:xfrm>
          <a:prstGeom prst="rect">
            <a:avLst/>
          </a:prstGeom>
          <a:noFill/>
          <a:ln w="9525">
            <a:noFill/>
            <a:miter lim="800000"/>
            <a:headEnd/>
            <a:tailEnd/>
          </a:ln>
        </p:spPr>
        <p:txBody>
          <a:bodyPr>
            <a:spAutoFit/>
          </a:bodyPr>
          <a:lstStyle/>
          <a:p>
            <a:pPr algn="ctr">
              <a:spcBef>
                <a:spcPct val="50000"/>
              </a:spcBef>
            </a:pPr>
            <a:r>
              <a:rPr lang="en-GB" b="1"/>
              <a:t>60 Seconds</a:t>
            </a:r>
          </a:p>
        </p:txBody>
      </p:sp>
      <p:sp>
        <p:nvSpPr>
          <p:cNvPr id="8203" name="AutoShape 11">
            <a:hlinkClick r:id="" action="ppaction://noaction" highlightClick="1"/>
          </p:cNvPr>
          <p:cNvSpPr>
            <a:spLocks noChangeArrowheads="1"/>
          </p:cNvSpPr>
          <p:nvPr/>
        </p:nvSpPr>
        <p:spPr bwMode="auto">
          <a:xfrm>
            <a:off x="3702048" y="609600"/>
            <a:ext cx="1555752" cy="523881"/>
          </a:xfrm>
          <a:prstGeom prst="actionButtonBlank">
            <a:avLst/>
          </a:prstGeom>
          <a:solidFill>
            <a:schemeClr val="tx2"/>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GB" sz="2400" b="1" dirty="0"/>
              <a:t>Start Timer</a:t>
            </a:r>
          </a:p>
        </p:txBody>
      </p:sp>
      <p:sp>
        <p:nvSpPr>
          <p:cNvPr id="16402" name="Text Box 12"/>
          <p:cNvSpPr txBox="1">
            <a:spLocks noChangeArrowheads="1"/>
          </p:cNvSpPr>
          <p:nvPr/>
        </p:nvSpPr>
        <p:spPr bwMode="auto">
          <a:xfrm>
            <a:off x="4922838" y="1730375"/>
            <a:ext cx="431800" cy="304800"/>
          </a:xfrm>
          <a:prstGeom prst="rect">
            <a:avLst/>
          </a:prstGeom>
          <a:noFill/>
          <a:ln w="9525">
            <a:noFill/>
            <a:miter lim="800000"/>
            <a:headEnd/>
            <a:tailEnd/>
          </a:ln>
        </p:spPr>
        <p:txBody>
          <a:bodyPr>
            <a:spAutoFit/>
          </a:bodyPr>
          <a:lstStyle/>
          <a:p>
            <a:pPr>
              <a:spcBef>
                <a:spcPct val="50000"/>
              </a:spcBef>
            </a:pPr>
            <a:r>
              <a:rPr lang="en-GB" sz="1400"/>
              <a:t>60</a:t>
            </a:r>
          </a:p>
        </p:txBody>
      </p:sp>
      <p:sp>
        <p:nvSpPr>
          <p:cNvPr id="16403" name="Text Box 13"/>
          <p:cNvSpPr txBox="1">
            <a:spLocks noChangeArrowheads="1"/>
          </p:cNvSpPr>
          <p:nvPr/>
        </p:nvSpPr>
        <p:spPr bwMode="auto">
          <a:xfrm>
            <a:off x="4922838" y="4322763"/>
            <a:ext cx="431800" cy="304800"/>
          </a:xfrm>
          <a:prstGeom prst="rect">
            <a:avLst/>
          </a:prstGeom>
          <a:noFill/>
          <a:ln w="9525">
            <a:noFill/>
            <a:miter lim="800000"/>
            <a:headEnd/>
            <a:tailEnd/>
          </a:ln>
        </p:spPr>
        <p:txBody>
          <a:bodyPr>
            <a:spAutoFit/>
          </a:bodyPr>
          <a:lstStyle/>
          <a:p>
            <a:pPr>
              <a:spcBef>
                <a:spcPct val="50000"/>
              </a:spcBef>
            </a:pPr>
            <a:r>
              <a:rPr lang="en-GB" sz="1400"/>
              <a:t>15</a:t>
            </a:r>
          </a:p>
        </p:txBody>
      </p:sp>
      <p:sp>
        <p:nvSpPr>
          <p:cNvPr id="16404" name="Text Box 14"/>
          <p:cNvSpPr txBox="1">
            <a:spLocks noChangeArrowheads="1"/>
          </p:cNvSpPr>
          <p:nvPr/>
        </p:nvSpPr>
        <p:spPr bwMode="auto">
          <a:xfrm>
            <a:off x="4922838" y="5257800"/>
            <a:ext cx="431800" cy="304800"/>
          </a:xfrm>
          <a:prstGeom prst="rect">
            <a:avLst/>
          </a:prstGeom>
          <a:noFill/>
          <a:ln w="9525">
            <a:noFill/>
            <a:miter lim="800000"/>
            <a:headEnd/>
            <a:tailEnd/>
          </a:ln>
        </p:spPr>
        <p:txBody>
          <a:bodyPr>
            <a:spAutoFit/>
          </a:bodyPr>
          <a:lstStyle/>
          <a:p>
            <a:pPr>
              <a:spcBef>
                <a:spcPct val="50000"/>
              </a:spcBef>
            </a:pPr>
            <a:r>
              <a:rPr lang="en-GB" sz="1400"/>
              <a:t>0</a:t>
            </a:r>
          </a:p>
        </p:txBody>
      </p:sp>
      <p:sp>
        <p:nvSpPr>
          <p:cNvPr id="16405" name="Text Box 15"/>
          <p:cNvSpPr txBox="1">
            <a:spLocks noChangeArrowheads="1"/>
          </p:cNvSpPr>
          <p:nvPr/>
        </p:nvSpPr>
        <p:spPr bwMode="auto">
          <a:xfrm>
            <a:off x="4922838" y="2665413"/>
            <a:ext cx="431800" cy="304800"/>
          </a:xfrm>
          <a:prstGeom prst="rect">
            <a:avLst/>
          </a:prstGeom>
          <a:noFill/>
          <a:ln w="9525">
            <a:noFill/>
            <a:miter lim="800000"/>
            <a:headEnd/>
            <a:tailEnd/>
          </a:ln>
        </p:spPr>
        <p:txBody>
          <a:bodyPr>
            <a:spAutoFit/>
          </a:bodyPr>
          <a:lstStyle/>
          <a:p>
            <a:pPr>
              <a:spcBef>
                <a:spcPct val="50000"/>
              </a:spcBef>
            </a:pPr>
            <a:r>
              <a:rPr lang="en-GB" sz="1400"/>
              <a:t>45</a:t>
            </a:r>
          </a:p>
        </p:txBody>
      </p:sp>
      <p:sp>
        <p:nvSpPr>
          <p:cNvPr id="16406" name="Text Box 16"/>
          <p:cNvSpPr txBox="1">
            <a:spLocks noChangeArrowheads="1"/>
          </p:cNvSpPr>
          <p:nvPr/>
        </p:nvSpPr>
        <p:spPr bwMode="auto">
          <a:xfrm>
            <a:off x="4922838" y="3530600"/>
            <a:ext cx="431800" cy="304800"/>
          </a:xfrm>
          <a:prstGeom prst="rect">
            <a:avLst/>
          </a:prstGeom>
          <a:noFill/>
          <a:ln w="9525">
            <a:noFill/>
            <a:miter lim="800000"/>
            <a:headEnd/>
            <a:tailEnd/>
          </a:ln>
        </p:spPr>
        <p:txBody>
          <a:bodyPr>
            <a:spAutoFit/>
          </a:bodyPr>
          <a:lstStyle/>
          <a:p>
            <a:pPr>
              <a:spcBef>
                <a:spcPct val="50000"/>
              </a:spcBef>
            </a:pPr>
            <a:r>
              <a:rPr lang="en-GB" sz="1400"/>
              <a:t>30</a:t>
            </a:r>
          </a:p>
        </p:txBody>
      </p:sp>
      <p:pic>
        <p:nvPicPr>
          <p:cNvPr id="17" name="MSj03883630000[1].wav">
            <a:hlinkClick r:id="" action="ppaction://media"/>
          </p:cNvPr>
          <p:cNvPicPr>
            <a:picLocks noRot="1" noChangeAspect="1"/>
          </p:cNvPicPr>
          <p:nvPr>
            <a:wavAudioFile r:embed="rId1" name="MSj03883630000[1].wav"/>
          </p:nvPr>
        </p:nvPicPr>
        <p:blipFill>
          <a:blip r:embed="rId3" cstate="print"/>
          <a:srcRect/>
          <a:stretch>
            <a:fillRect/>
          </a:stretch>
        </p:blipFill>
        <p:spPr bwMode="auto">
          <a:xfrm>
            <a:off x="8534400" y="62484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203"/>
                    </p:tgtEl>
                  </p:cond>
                </p:stCondLst>
                <p:endSync evt="end" delay="0">
                  <p:rtn val="all"/>
                </p:endSync>
                <p:childTnLst>
                  <p:par>
                    <p:cTn id="3" fill="hold">
                      <p:stCondLst>
                        <p:cond delay="0"/>
                      </p:stCondLst>
                      <p:childTnLst>
                        <p:par>
                          <p:cTn id="4" fill="hold">
                            <p:stCondLst>
                              <p:cond delay="0"/>
                            </p:stCondLst>
                            <p:childTnLst>
                              <p:par>
                                <p:cTn id="5" presetID="12" presetClass="exit" presetSubtype="4" fill="hold" nodeType="clickEffect">
                                  <p:stCondLst>
                                    <p:cond delay="0"/>
                                  </p:stCondLst>
                                  <p:childTnLst>
                                    <p:animEffect transition="out" filter="slide(fromBottom)">
                                      <p:cBhvr>
                                        <p:cTn id="6" dur="60000"/>
                                        <p:tgtEl>
                                          <p:spTgt spid="8195"/>
                                        </p:tgtEl>
                                      </p:cBhvr>
                                    </p:animEffect>
                                    <p:set>
                                      <p:cBhvr>
                                        <p:cTn id="7" dur="1" fill="hold">
                                          <p:stCondLst>
                                            <p:cond delay="59999"/>
                                          </p:stCondLst>
                                        </p:cTn>
                                        <p:tgtEl>
                                          <p:spTgt spid="8195"/>
                                        </p:tgtEl>
                                        <p:attrNameLst>
                                          <p:attrName>style.visibility</p:attrName>
                                        </p:attrNameLst>
                                      </p:cBhvr>
                                      <p:to>
                                        <p:strVal val="hidden"/>
                                      </p:to>
                                    </p:set>
                                  </p:childTnLst>
                                </p:cTn>
                              </p:par>
                            </p:childTnLst>
                          </p:cTn>
                        </p:par>
                        <p:par>
                          <p:cTn id="8" fill="hold">
                            <p:stCondLst>
                              <p:cond delay="60000"/>
                            </p:stCondLst>
                            <p:childTnLst>
                              <p:par>
                                <p:cTn id="9" presetID="1" presetClass="mediacall" presetSubtype="0" fill="hold" nodeType="afterEffect">
                                  <p:stCondLst>
                                    <p:cond delay="0"/>
                                  </p:stCondLst>
                                  <p:childTnLst>
                                    <p:cmd type="call" cmd="playFrom(0.0)">
                                      <p:cBhvr>
                                        <p:cTn id="10" dur="4609" fill="hold"/>
                                        <p:tgtEl>
                                          <p:spTgt spid="17"/>
                                        </p:tgtEl>
                                      </p:cBhvr>
                                    </p:cmd>
                                  </p:childTnLst>
                                </p:cTn>
                              </p:par>
                            </p:childTnLst>
                          </p:cTn>
                        </p:par>
                      </p:childTnLst>
                    </p:cTn>
                  </p:par>
                </p:childTnLst>
              </p:cTn>
              <p:nextCondLst>
                <p:cond evt="onClick" delay="0">
                  <p:tgtEl>
                    <p:spTgt spid="8203"/>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your collaborative effort…</a:t>
            </a:r>
            <a:endParaRPr lang="en-US" dirty="0"/>
          </a:p>
        </p:txBody>
      </p:sp>
      <p:pic>
        <p:nvPicPr>
          <p:cNvPr id="4" name="Picture 8" descr="C:\Program Files\Microsoft Office\Media\CntCD1\ClipArt3\j0238025.wmf"/>
          <p:cNvPicPr>
            <a:picLocks noGrp="1" noChangeAspect="1" noChangeArrowheads="1"/>
          </p:cNvPicPr>
          <p:nvPr>
            <p:ph sz="quarter" idx="1"/>
          </p:nvPr>
        </p:nvPicPr>
        <p:blipFill>
          <a:blip r:embed="rId3" cstate="print"/>
          <a:stretch>
            <a:fillRect/>
          </a:stretch>
        </p:blipFill>
        <p:spPr bwMode="auto">
          <a:xfrm>
            <a:off x="381000" y="2057400"/>
            <a:ext cx="1741283" cy="1619061"/>
          </a:xfrm>
          <a:prstGeom prst="rect">
            <a:avLst/>
          </a:prstGeom>
          <a:noFill/>
        </p:spPr>
      </p:pic>
      <p:sp>
        <p:nvSpPr>
          <p:cNvPr id="6" name="Content Placeholder 5"/>
          <p:cNvSpPr>
            <a:spLocks noGrp="1"/>
          </p:cNvSpPr>
          <p:nvPr>
            <p:ph sz="quarter" idx="2"/>
          </p:nvPr>
        </p:nvSpPr>
        <p:spPr>
          <a:xfrm>
            <a:off x="2667000" y="1589567"/>
            <a:ext cx="6064101" cy="4572000"/>
          </a:xfrm>
        </p:spPr>
        <p:txBody>
          <a:bodyPr/>
          <a:lstStyle/>
          <a:p>
            <a:pPr>
              <a:buNone/>
            </a:pPr>
            <a:endParaRPr lang="en-US" dirty="0" smtClean="0"/>
          </a:p>
          <a:p>
            <a:pPr>
              <a:buNone/>
            </a:pPr>
            <a:r>
              <a:rPr lang="en-US" sz="4000" dirty="0" smtClean="0"/>
              <a:t>Share your final product…</a:t>
            </a:r>
          </a:p>
          <a:p>
            <a:pPr>
              <a:buNone/>
            </a:pPr>
            <a:endParaRPr lang="en-US" dirty="0" smtClean="0"/>
          </a:p>
          <a:p>
            <a:pPr>
              <a:buNone/>
            </a:pPr>
            <a:r>
              <a:rPr lang="en-US" sz="4000" dirty="0" smtClean="0"/>
              <a:t>What happened when you</a:t>
            </a:r>
          </a:p>
          <a:p>
            <a:pPr>
              <a:buNone/>
            </a:pPr>
            <a:r>
              <a:rPr lang="en-US" sz="4000" dirty="0" smtClean="0"/>
              <a:t>brought your Action sheets</a:t>
            </a:r>
          </a:p>
          <a:p>
            <a:pPr>
              <a:buNone/>
            </a:pPr>
            <a:r>
              <a:rPr lang="en-US" sz="4000" dirty="0" smtClean="0"/>
              <a:t>together and collaborated?</a:t>
            </a:r>
          </a:p>
          <a:p>
            <a:pPr>
              <a:buNone/>
            </a:pPr>
            <a:endParaRPr lang="en-US"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Consolidation...</a:t>
            </a:r>
            <a:endParaRPr lang="en-US" dirty="0"/>
          </a:p>
        </p:txBody>
      </p:sp>
      <p:sp>
        <p:nvSpPr>
          <p:cNvPr id="3" name="Content Placeholder 2"/>
          <p:cNvSpPr>
            <a:spLocks noGrp="1"/>
          </p:cNvSpPr>
          <p:nvPr>
            <p:ph sz="quarter" idx="1"/>
          </p:nvPr>
        </p:nvSpPr>
        <p:spPr>
          <a:xfrm>
            <a:off x="609600" y="1676400"/>
            <a:ext cx="8153400" cy="4495800"/>
          </a:xfrm>
        </p:spPr>
        <p:txBody>
          <a:bodyPr>
            <a:normAutofit/>
          </a:bodyPr>
          <a:lstStyle/>
          <a:p>
            <a:pPr>
              <a:buNone/>
            </a:pPr>
            <a:r>
              <a:rPr lang="en-US" sz="4000" dirty="0" smtClean="0"/>
              <a:t>Coaching is…</a:t>
            </a:r>
          </a:p>
          <a:p>
            <a:pPr>
              <a:buNone/>
            </a:pPr>
            <a:r>
              <a:rPr lang="en-US" sz="2800" dirty="0" smtClean="0"/>
              <a:t>   a relationship established between two parties to meet a particular learning goal. Coaching involves teachers in processes in which they </a:t>
            </a:r>
            <a:r>
              <a:rPr lang="en-US" sz="2800" u="sng" dirty="0" smtClean="0"/>
              <a:t>collaborate, refine, reflect, conduct research, expand on ideas, build skills and knowledge, and problem solve </a:t>
            </a:r>
            <a:r>
              <a:rPr lang="en-US" sz="2800" dirty="0" smtClean="0"/>
              <a:t>in order to improve student learning and achievement. </a:t>
            </a:r>
          </a:p>
          <a:p>
            <a:pPr algn="r">
              <a:buNone/>
            </a:pPr>
            <a:r>
              <a:rPr lang="en-US" sz="1700" i="1" dirty="0" smtClean="0"/>
              <a:t>Literacy and Numeracy Secretariat</a:t>
            </a:r>
            <a:endParaRPr lang="en-US" sz="1700" i="1" dirty="0"/>
          </a:p>
        </p:txBody>
      </p:sp>
      <p:pic>
        <p:nvPicPr>
          <p:cNvPr id="5" name="Picture 8" descr="C:\Program Files\Microsoft Office\Media\CntCD1\ClipArt3\j0238025.wmf"/>
          <p:cNvPicPr>
            <a:picLocks noChangeAspect="1" noChangeArrowheads="1"/>
          </p:cNvPicPr>
          <p:nvPr/>
        </p:nvPicPr>
        <p:blipFill>
          <a:blip r:embed="rId3" cstate="print"/>
          <a:srcRect/>
          <a:stretch>
            <a:fillRect/>
          </a:stretch>
        </p:blipFill>
        <p:spPr bwMode="auto">
          <a:xfrm>
            <a:off x="7315200" y="0"/>
            <a:ext cx="1284288" cy="11620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ox(in)">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4400" dirty="0" smtClean="0"/>
              <a:t>     Literacy Co-Coaching</a:t>
            </a:r>
            <a:endParaRPr lang="en-US" sz="4400" dirty="0"/>
          </a:p>
        </p:txBody>
      </p:sp>
      <p:sp>
        <p:nvSpPr>
          <p:cNvPr id="6" name="TextBox 5"/>
          <p:cNvSpPr txBox="1"/>
          <p:nvPr/>
        </p:nvSpPr>
        <p:spPr>
          <a:xfrm rot="10800000" flipV="1">
            <a:off x="533400" y="647700"/>
            <a:ext cx="8153400" cy="3970318"/>
          </a:xfrm>
          <a:prstGeom prst="rect">
            <a:avLst/>
          </a:prstGeom>
          <a:noFill/>
        </p:spPr>
        <p:txBody>
          <a:bodyPr wrap="square" rtlCol="0">
            <a:spAutoFit/>
          </a:bodyPr>
          <a:lstStyle/>
          <a:p>
            <a:r>
              <a:rPr lang="en-US" sz="3200" dirty="0" smtClean="0"/>
              <a:t>“Teaching is an intellectually challenging vocation much too important and complex to do in isolation.  In teaching, two (or more) heads are better than one. Part of this process of acculturation involves embracing the notion that learning is a social activity that requires community engagement for renewal.”    </a:t>
            </a:r>
          </a:p>
          <a:p>
            <a:r>
              <a:rPr lang="en-US" sz="2800" dirty="0"/>
              <a:t>	</a:t>
            </a:r>
            <a:r>
              <a:rPr lang="en-US" sz="2800" dirty="0" smtClean="0"/>
              <a:t>				</a:t>
            </a:r>
            <a:r>
              <a:rPr lang="en-US" dirty="0" smtClean="0"/>
              <a:t>Moran, </a:t>
            </a:r>
            <a:r>
              <a:rPr lang="en-US" i="1" dirty="0" smtClean="0"/>
              <a:t>Literacy Coaching</a:t>
            </a:r>
            <a:r>
              <a:rPr lang="en-US" dirty="0" smtClean="0"/>
              <a:t>, pg. 6</a:t>
            </a:r>
            <a:endParaRPr lang="en-US" dirty="0"/>
          </a:p>
        </p:txBody>
      </p:sp>
      <p:pic>
        <p:nvPicPr>
          <p:cNvPr id="1026" name="Picture 2" descr="C:\Program Files\Microsoft Office\Media\CntCD1\ClipArt6\j0293498.wmf"/>
          <p:cNvPicPr>
            <a:picLocks noChangeAspect="1" noChangeArrowheads="1"/>
          </p:cNvPicPr>
          <p:nvPr/>
        </p:nvPicPr>
        <p:blipFill>
          <a:blip r:embed="rId3" cstate="print"/>
          <a:srcRect/>
          <a:stretch>
            <a:fillRect/>
          </a:stretch>
        </p:blipFill>
        <p:spPr bwMode="auto">
          <a:xfrm>
            <a:off x="609600" y="6096000"/>
            <a:ext cx="914400" cy="614362"/>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COACHING Agenda</a:t>
            </a:r>
            <a:endParaRPr lang="en-US" dirty="0"/>
          </a:p>
        </p:txBody>
      </p:sp>
      <p:sp>
        <p:nvSpPr>
          <p:cNvPr id="3" name="Text Placeholder 2"/>
          <p:cNvSpPr>
            <a:spLocks noGrp="1"/>
          </p:cNvSpPr>
          <p:nvPr>
            <p:ph type="body" idx="2"/>
          </p:nvPr>
        </p:nvSpPr>
        <p:spPr/>
        <p:txBody>
          <a:bodyPr>
            <a:normAutofit fontScale="85000" lnSpcReduction="10000"/>
          </a:bodyPr>
          <a:lstStyle/>
          <a:p>
            <a:r>
              <a:rPr lang="en-US" sz="3000" dirty="0" smtClean="0"/>
              <a:t>Part 1:</a:t>
            </a:r>
            <a:endParaRPr lang="en-US" sz="1900" dirty="0" smtClean="0"/>
          </a:p>
          <a:p>
            <a:r>
              <a:rPr lang="en-US" dirty="0" smtClean="0"/>
              <a:t>What is Literacy Coaching?</a:t>
            </a:r>
          </a:p>
          <a:p>
            <a:r>
              <a:rPr lang="en-US" sz="3000" dirty="0" smtClean="0"/>
              <a:t>Part 2</a:t>
            </a:r>
          </a:p>
          <a:p>
            <a:r>
              <a:rPr lang="en-US" dirty="0" smtClean="0"/>
              <a:t>Why Literacy Coaching?</a:t>
            </a:r>
          </a:p>
          <a:p>
            <a:r>
              <a:rPr lang="en-US" sz="3000" dirty="0" smtClean="0"/>
              <a:t>Part 3</a:t>
            </a:r>
          </a:p>
          <a:p>
            <a:r>
              <a:rPr lang="en-US" dirty="0" smtClean="0"/>
              <a:t>What does Literacy Coaching look like?</a:t>
            </a:r>
          </a:p>
          <a:p>
            <a:endParaRPr lang="en-US" dirty="0"/>
          </a:p>
        </p:txBody>
      </p:sp>
      <p:pic>
        <p:nvPicPr>
          <p:cNvPr id="5" name="Picture 4"/>
          <p:cNvPicPr/>
          <p:nvPr/>
        </p:nvPicPr>
        <p:blipFill>
          <a:blip r:embed="rId3" cstate="print"/>
          <a:srcRect l="1537" t="22261" r="4158" b="13394"/>
          <a:stretch>
            <a:fillRect/>
          </a:stretch>
        </p:blipFill>
        <p:spPr bwMode="auto">
          <a:xfrm>
            <a:off x="2743200" y="2133600"/>
            <a:ext cx="5569454" cy="2958662"/>
          </a:xfrm>
          <a:prstGeom prst="rect">
            <a:avLst/>
          </a:prstGeom>
          <a:noFill/>
          <a:ln w="9525">
            <a:noFill/>
            <a:miter lim="800000"/>
            <a:headEnd/>
            <a:tailEnd/>
          </a:ln>
        </p:spPr>
      </p:pic>
      <p:pic>
        <p:nvPicPr>
          <p:cNvPr id="6" name="Content Placeholder 5"/>
          <p:cNvPicPr>
            <a:picLocks noGrp="1"/>
          </p:cNvPicPr>
          <p:nvPr>
            <p:ph sz="quarter" idx="1"/>
          </p:nvPr>
        </p:nvPicPr>
        <p:blipFill>
          <a:blip r:embed="rId4" cstate="print"/>
          <a:srcRect l="3669" t="43110" r="52973" b="29298"/>
          <a:stretch>
            <a:fillRect/>
          </a:stretch>
        </p:blipFill>
        <p:spPr bwMode="auto">
          <a:xfrm>
            <a:off x="5486400" y="2438400"/>
            <a:ext cx="2770480" cy="15768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Consolidation</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609600" y="4267200"/>
            <a:ext cx="1066800" cy="1143000"/>
          </a:xfrm>
          <a:prstGeom prst="rect">
            <a:avLst/>
          </a:prstGeom>
          <a:noFill/>
          <a:ln w="9525">
            <a:noFill/>
            <a:miter lim="800000"/>
            <a:headEnd/>
            <a:tailEnd/>
          </a:ln>
          <a:effectLst/>
        </p:spPr>
      </p:pic>
      <p:pic>
        <p:nvPicPr>
          <p:cNvPr id="3077" name="Picture 5" descr="C:\Program Files\Microsoft Office\Media\CntCD1\ClipArt1\j0198327.wmf"/>
          <p:cNvPicPr>
            <a:picLocks noChangeAspect="1" noChangeArrowheads="1"/>
          </p:cNvPicPr>
          <p:nvPr/>
        </p:nvPicPr>
        <p:blipFill>
          <a:blip r:embed="rId4" cstate="print"/>
          <a:srcRect/>
          <a:stretch>
            <a:fillRect/>
          </a:stretch>
        </p:blipFill>
        <p:spPr bwMode="auto">
          <a:xfrm>
            <a:off x="5867400" y="3629025"/>
            <a:ext cx="2562225" cy="2390775"/>
          </a:xfrm>
          <a:prstGeom prst="rect">
            <a:avLst/>
          </a:prstGeom>
          <a:noFill/>
        </p:spPr>
      </p:pic>
      <p:sp>
        <p:nvSpPr>
          <p:cNvPr id="9" name="Plus 8"/>
          <p:cNvSpPr/>
          <p:nvPr/>
        </p:nvSpPr>
        <p:spPr>
          <a:xfrm>
            <a:off x="1981200" y="44196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Equal 9"/>
          <p:cNvSpPr/>
          <p:nvPr/>
        </p:nvSpPr>
        <p:spPr>
          <a:xfrm>
            <a:off x="4724400" y="4419600"/>
            <a:ext cx="914400" cy="9144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1" name="Picture 2"/>
          <p:cNvPicPr>
            <a:picLocks noChangeAspect="1" noChangeArrowheads="1"/>
          </p:cNvPicPr>
          <p:nvPr/>
        </p:nvPicPr>
        <p:blipFill>
          <a:blip r:embed="rId3" cstate="print"/>
          <a:srcRect/>
          <a:stretch>
            <a:fillRect/>
          </a:stretch>
        </p:blipFill>
        <p:spPr bwMode="auto">
          <a:xfrm>
            <a:off x="3276600" y="4267200"/>
            <a:ext cx="1066800" cy="1143000"/>
          </a:xfrm>
          <a:prstGeom prst="rect">
            <a:avLst/>
          </a:prstGeom>
          <a:noFill/>
          <a:ln w="9525">
            <a:noFill/>
            <a:miter lim="800000"/>
            <a:headEnd/>
            <a:tailEnd/>
          </a:ln>
          <a:effectLst/>
        </p:spPr>
      </p:pic>
      <p:pic>
        <p:nvPicPr>
          <p:cNvPr id="12" name="Picture 2" descr="C:\Program Files\Microsoft Office\Media\CntCD1\ClipArt6\j0293498.wmf"/>
          <p:cNvPicPr>
            <a:picLocks noChangeAspect="1" noChangeArrowheads="1"/>
          </p:cNvPicPr>
          <p:nvPr/>
        </p:nvPicPr>
        <p:blipFill>
          <a:blip r:embed="rId5" cstate="print"/>
          <a:srcRect/>
          <a:stretch>
            <a:fillRect/>
          </a:stretch>
        </p:blipFill>
        <p:spPr bwMode="auto">
          <a:xfrm>
            <a:off x="7086600" y="228600"/>
            <a:ext cx="1774850" cy="914400"/>
          </a:xfrm>
          <a:prstGeom prst="rect">
            <a:avLst/>
          </a:prstGeom>
          <a:noFill/>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3400" cy="2590800"/>
          </a:xfrm>
        </p:spPr>
        <p:txBody>
          <a:bodyPr/>
          <a:lstStyle/>
          <a:p>
            <a:r>
              <a:rPr lang="en-US" dirty="0" smtClean="0"/>
              <a:t>Consolidation…</a:t>
            </a:r>
            <a:br>
              <a:rPr lang="en-US" dirty="0" smtClean="0"/>
            </a:br>
            <a:r>
              <a:rPr lang="en-US" dirty="0" smtClean="0"/>
              <a:t/>
            </a:r>
            <a:br>
              <a:rPr lang="en-US" dirty="0" smtClean="0"/>
            </a:br>
            <a:r>
              <a:rPr lang="en-US" sz="3200" dirty="0" smtClean="0"/>
              <a:t>Literacy Co-Coaching will…</a:t>
            </a:r>
            <a:endParaRPr lang="en-US" sz="3200" dirty="0"/>
          </a:p>
        </p:txBody>
      </p:sp>
      <p:pic>
        <p:nvPicPr>
          <p:cNvPr id="1039" name="Picture 15" descr="http://t1.gstatic.com/images?q=tbn:sVPZLdpZyYx6qM:http://www.multiplaying.net/wp-content/uploads/2009/07/thinking_monkey1.jpg">
            <a:hlinkClick r:id="rId3"/>
          </p:cNvPr>
          <p:cNvPicPr>
            <a:picLocks noChangeAspect="1" noChangeArrowheads="1"/>
          </p:cNvPicPr>
          <p:nvPr/>
        </p:nvPicPr>
        <p:blipFill>
          <a:blip r:embed="rId4" cstate="print"/>
          <a:srcRect/>
          <a:stretch>
            <a:fillRect/>
          </a:stretch>
        </p:blipFill>
        <p:spPr bwMode="auto">
          <a:xfrm>
            <a:off x="6400800" y="3962400"/>
            <a:ext cx="1981200" cy="2571750"/>
          </a:xfrm>
          <a:prstGeom prst="rect">
            <a:avLst/>
          </a:prstGeom>
          <a:noFill/>
        </p:spPr>
      </p:pic>
      <p:pic>
        <p:nvPicPr>
          <p:cNvPr id="1045" name="Picture 21" descr="http://t0.gstatic.com/images?q=tbn:Hzp09dQdEvGsIM:http://www.screencast.com.au/images/people_question.jpg">
            <a:hlinkClick r:id="rId5"/>
          </p:cNvPr>
          <p:cNvPicPr>
            <a:picLocks noChangeAspect="1" noChangeArrowheads="1"/>
          </p:cNvPicPr>
          <p:nvPr/>
        </p:nvPicPr>
        <p:blipFill>
          <a:blip r:embed="rId6" cstate="print"/>
          <a:srcRect/>
          <a:stretch>
            <a:fillRect/>
          </a:stretch>
        </p:blipFill>
        <p:spPr bwMode="auto">
          <a:xfrm>
            <a:off x="3505200" y="3276600"/>
            <a:ext cx="1800225" cy="3086101"/>
          </a:xfrm>
          <a:prstGeom prst="rect">
            <a:avLst/>
          </a:prstGeom>
          <a:noFill/>
        </p:spPr>
      </p:pic>
      <p:pic>
        <p:nvPicPr>
          <p:cNvPr id="1047" name="Picture 23" descr="http://t3.gstatic.com/images?q=tbn:w98TttFXgBeAKM:http://cdn.venturebeat.com/wp-content/uploads/2009/09/conversations.gif">
            <a:hlinkClick r:id="rId7"/>
          </p:cNvPr>
          <p:cNvPicPr>
            <a:picLocks noChangeAspect="1" noChangeArrowheads="1"/>
          </p:cNvPicPr>
          <p:nvPr/>
        </p:nvPicPr>
        <p:blipFill>
          <a:blip r:embed="rId8" cstate="print"/>
          <a:srcRect/>
          <a:stretch>
            <a:fillRect/>
          </a:stretch>
        </p:blipFill>
        <p:spPr bwMode="auto">
          <a:xfrm>
            <a:off x="685800" y="2895600"/>
            <a:ext cx="2209800"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47"/>
                                        </p:tgtEl>
                                        <p:attrNameLst>
                                          <p:attrName>style.visibility</p:attrName>
                                        </p:attrNameLst>
                                      </p:cBhvr>
                                      <p:to>
                                        <p:strVal val="visible"/>
                                      </p:to>
                                    </p:set>
                                    <p:anim calcmode="lin" valueType="num">
                                      <p:cBhvr additive="base">
                                        <p:cTn id="7" dur="500" fill="hold"/>
                                        <p:tgtEl>
                                          <p:spTgt spid="1047"/>
                                        </p:tgtEl>
                                        <p:attrNameLst>
                                          <p:attrName>ppt_x</p:attrName>
                                        </p:attrNameLst>
                                      </p:cBhvr>
                                      <p:tavLst>
                                        <p:tav tm="0">
                                          <p:val>
                                            <p:strVal val="#ppt_x"/>
                                          </p:val>
                                        </p:tav>
                                        <p:tav tm="100000">
                                          <p:val>
                                            <p:strVal val="#ppt_x"/>
                                          </p:val>
                                        </p:tav>
                                      </p:tavLst>
                                    </p:anim>
                                    <p:anim calcmode="lin" valueType="num">
                                      <p:cBhvr additive="base">
                                        <p:cTn id="8" dur="500" fill="hold"/>
                                        <p:tgtEl>
                                          <p:spTgt spid="10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45"/>
                                        </p:tgtEl>
                                        <p:attrNameLst>
                                          <p:attrName>style.visibility</p:attrName>
                                        </p:attrNameLst>
                                      </p:cBhvr>
                                      <p:to>
                                        <p:strVal val="visible"/>
                                      </p:to>
                                    </p:set>
                                    <p:anim calcmode="lin" valueType="num">
                                      <p:cBhvr additive="base">
                                        <p:cTn id="13" dur="500" fill="hold"/>
                                        <p:tgtEl>
                                          <p:spTgt spid="1045"/>
                                        </p:tgtEl>
                                        <p:attrNameLst>
                                          <p:attrName>ppt_x</p:attrName>
                                        </p:attrNameLst>
                                      </p:cBhvr>
                                      <p:tavLst>
                                        <p:tav tm="0">
                                          <p:val>
                                            <p:strVal val="#ppt_x"/>
                                          </p:val>
                                        </p:tav>
                                        <p:tav tm="100000">
                                          <p:val>
                                            <p:strVal val="#ppt_x"/>
                                          </p:val>
                                        </p:tav>
                                      </p:tavLst>
                                    </p:anim>
                                    <p:anim calcmode="lin" valueType="num">
                                      <p:cBhvr additive="base">
                                        <p:cTn id="14" dur="500" fill="hold"/>
                                        <p:tgtEl>
                                          <p:spTgt spid="104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39"/>
                                        </p:tgtEl>
                                        <p:attrNameLst>
                                          <p:attrName>style.visibility</p:attrName>
                                        </p:attrNameLst>
                                      </p:cBhvr>
                                      <p:to>
                                        <p:strVal val="visible"/>
                                      </p:to>
                                    </p:set>
                                    <p:anim calcmode="lin" valueType="num">
                                      <p:cBhvr additive="base">
                                        <p:cTn id="19" dur="500" fill="hold"/>
                                        <p:tgtEl>
                                          <p:spTgt spid="1039"/>
                                        </p:tgtEl>
                                        <p:attrNameLst>
                                          <p:attrName>ppt_x</p:attrName>
                                        </p:attrNameLst>
                                      </p:cBhvr>
                                      <p:tavLst>
                                        <p:tav tm="0">
                                          <p:val>
                                            <p:strVal val="#ppt_x"/>
                                          </p:val>
                                        </p:tav>
                                        <p:tav tm="100000">
                                          <p:val>
                                            <p:strVal val="#ppt_x"/>
                                          </p:val>
                                        </p:tav>
                                      </p:tavLst>
                                    </p:anim>
                                    <p:anim calcmode="lin" valueType="num">
                                      <p:cBhvr additive="base">
                                        <p:cTn id="20" dur="500" fill="hold"/>
                                        <p:tgtEl>
                                          <p:spTgt spid="10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Good teaching is…	GRAFFITTI </a:t>
            </a:r>
            <a:endParaRPr lang="en-US" sz="3600" b="1" dirty="0"/>
          </a:p>
        </p:txBody>
      </p:sp>
      <p:sp>
        <p:nvSpPr>
          <p:cNvPr id="3" name="Content Placeholder 2"/>
          <p:cNvSpPr>
            <a:spLocks noGrp="1"/>
          </p:cNvSpPr>
          <p:nvPr>
            <p:ph sz="quarter" idx="1"/>
          </p:nvPr>
        </p:nvSpPr>
        <p:spPr>
          <a:xfrm>
            <a:off x="609600" y="1600200"/>
            <a:ext cx="3886200" cy="3657600"/>
          </a:xfrm>
        </p:spPr>
        <p:txBody>
          <a:bodyPr>
            <a:normAutofit fontScale="62500" lnSpcReduction="20000"/>
          </a:bodyPr>
          <a:lstStyle/>
          <a:p>
            <a:pPr>
              <a:buNone/>
            </a:pPr>
            <a:r>
              <a:rPr lang="en-CA" dirty="0" smtClean="0"/>
              <a:t>	</a:t>
            </a:r>
          </a:p>
          <a:p>
            <a:pPr>
              <a:buNone/>
            </a:pPr>
            <a:r>
              <a:rPr lang="en-CA" dirty="0" smtClean="0"/>
              <a:t>	</a:t>
            </a:r>
            <a:r>
              <a:rPr lang="en-CA" sz="3200" dirty="0" smtClean="0"/>
              <a:t>“Good teaching occurs when educators on teams are involved in a cycle in which they analyze data, determine student and adult learning goals based on that analysis, design joint lessons that use evidence-based strategies, have access to coaches for support in improving their classroom instruction, and then assess how their learning and teamwork affects student achievement. “</a:t>
            </a:r>
          </a:p>
          <a:p>
            <a:endParaRPr lang="en-US" dirty="0"/>
          </a:p>
        </p:txBody>
      </p:sp>
      <p:sp>
        <p:nvSpPr>
          <p:cNvPr id="4" name="Content Placeholder 3"/>
          <p:cNvSpPr>
            <a:spLocks noGrp="1"/>
          </p:cNvSpPr>
          <p:nvPr>
            <p:ph sz="quarter" idx="2"/>
          </p:nvPr>
        </p:nvSpPr>
        <p:spPr/>
        <p:txBody>
          <a:bodyPr>
            <a:normAutofit fontScale="62500" lnSpcReduction="20000"/>
          </a:bodyPr>
          <a:lstStyle/>
          <a:p>
            <a:pPr algn="ctr">
              <a:buNone/>
            </a:pPr>
            <a:r>
              <a:rPr lang="en-US" dirty="0" smtClean="0"/>
              <a:t>	</a:t>
            </a:r>
            <a:r>
              <a:rPr lang="en-US" sz="3800" dirty="0" smtClean="0"/>
              <a:t>Key Action Statements</a:t>
            </a:r>
          </a:p>
          <a:p>
            <a:pPr algn="ctr">
              <a:buNone/>
            </a:pPr>
            <a:endParaRPr lang="en-US" dirty="0" smtClean="0"/>
          </a:p>
          <a:p>
            <a:pPr>
              <a:buFont typeface="Wingdings" pitchFamily="2" charset="2"/>
              <a:buChar char="§"/>
            </a:pPr>
            <a:r>
              <a:rPr lang="en-US" dirty="0" smtClean="0"/>
              <a:t>Analyze Data</a:t>
            </a:r>
          </a:p>
          <a:p>
            <a:pPr>
              <a:buNone/>
            </a:pPr>
            <a:endParaRPr lang="en-US" dirty="0" smtClean="0"/>
          </a:p>
          <a:p>
            <a:pPr>
              <a:buFont typeface="Wingdings" pitchFamily="2" charset="2"/>
              <a:buChar char="§"/>
            </a:pPr>
            <a:r>
              <a:rPr lang="en-US" dirty="0" smtClean="0"/>
              <a:t>Determine Learning goals</a:t>
            </a:r>
          </a:p>
          <a:p>
            <a:pPr>
              <a:buFont typeface="Wingdings" pitchFamily="2" charset="2"/>
              <a:buChar char="§"/>
            </a:pPr>
            <a:endParaRPr lang="en-US" dirty="0" smtClean="0"/>
          </a:p>
          <a:p>
            <a:pPr>
              <a:buFont typeface="Wingdings" pitchFamily="2" charset="2"/>
              <a:buChar char="§"/>
            </a:pPr>
            <a:r>
              <a:rPr lang="en-US" dirty="0" smtClean="0"/>
              <a:t>Design Joint lessons </a:t>
            </a:r>
          </a:p>
          <a:p>
            <a:pPr>
              <a:buFont typeface="Wingdings" pitchFamily="2" charset="2"/>
              <a:buChar char="§"/>
            </a:pPr>
            <a:endParaRPr lang="en-US" dirty="0" smtClean="0"/>
          </a:p>
          <a:p>
            <a:pPr>
              <a:buFont typeface="Wingdings" pitchFamily="2" charset="2"/>
              <a:buChar char="§"/>
            </a:pPr>
            <a:r>
              <a:rPr lang="en-US" dirty="0" smtClean="0"/>
              <a:t>Use Evidence Based Strategies</a:t>
            </a:r>
          </a:p>
          <a:p>
            <a:pPr>
              <a:buFont typeface="Wingdings" pitchFamily="2" charset="2"/>
              <a:buChar char="§"/>
            </a:pPr>
            <a:endParaRPr lang="en-US" dirty="0" smtClean="0"/>
          </a:p>
          <a:p>
            <a:pPr>
              <a:buFont typeface="Wingdings" pitchFamily="2" charset="2"/>
              <a:buChar char="§"/>
            </a:pPr>
            <a:r>
              <a:rPr lang="en-US" dirty="0" smtClean="0"/>
              <a:t>Access to Support</a:t>
            </a:r>
          </a:p>
          <a:p>
            <a:pPr>
              <a:buFont typeface="Wingdings" pitchFamily="2" charset="2"/>
              <a:buChar char="§"/>
            </a:pPr>
            <a:endParaRPr lang="en-US" dirty="0" smtClean="0"/>
          </a:p>
          <a:p>
            <a:pPr>
              <a:buFont typeface="Wingdings" pitchFamily="2" charset="2"/>
              <a:buChar char="§"/>
            </a:pPr>
            <a:r>
              <a:rPr lang="en-US" dirty="0" smtClean="0"/>
              <a:t>Assessment of their Collaboration</a:t>
            </a:r>
          </a:p>
          <a:p>
            <a:pPr>
              <a:buNone/>
            </a:pPr>
            <a:r>
              <a:rPr lang="en-US" dirty="0" smtClean="0"/>
              <a:t>      </a:t>
            </a:r>
            <a:endParaRPr lang="en-US" dirty="0"/>
          </a:p>
        </p:txBody>
      </p:sp>
      <p:sp>
        <p:nvSpPr>
          <p:cNvPr id="5" name="Text Box 4"/>
          <p:cNvSpPr txBox="1">
            <a:spLocks noChangeArrowheads="1"/>
          </p:cNvSpPr>
          <p:nvPr/>
        </p:nvSpPr>
        <p:spPr bwMode="auto">
          <a:xfrm>
            <a:off x="990600" y="5486400"/>
            <a:ext cx="3733800" cy="307777"/>
          </a:xfrm>
          <a:prstGeom prst="rect">
            <a:avLst/>
          </a:prstGeom>
          <a:noFill/>
          <a:ln w="9525">
            <a:noFill/>
            <a:miter lim="800000"/>
            <a:headEnd/>
            <a:tailEnd/>
          </a:ln>
        </p:spPr>
        <p:txBody>
          <a:bodyPr wrap="square">
            <a:spAutoFit/>
          </a:bodyPr>
          <a:lstStyle/>
          <a:p>
            <a:pPr>
              <a:spcBef>
                <a:spcPct val="50000"/>
              </a:spcBef>
            </a:pPr>
            <a:r>
              <a:rPr lang="en-CA" sz="1400" dirty="0"/>
              <a:t>From: A New Definition, </a:t>
            </a:r>
            <a:r>
              <a:rPr lang="en-CA" sz="1400" i="1" u="sng" dirty="0"/>
              <a:t>JSD</a:t>
            </a:r>
            <a:r>
              <a:rPr lang="en-CA" sz="1400" dirty="0"/>
              <a:t>, Fall 2009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 calcmode="lin" valueType="num">
                                      <p:cBhvr additive="base">
                                        <p:cTn id="1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 calcmode="lin" valueType="num">
                                      <p:cBhvr additive="base">
                                        <p:cTn id="2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anim calcmode="lin" valueType="num">
                                      <p:cBhvr additive="base">
                                        <p:cTn id="31"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10" end="10"/>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anim calcmode="lin" valueType="num">
                                      <p:cBhvr additive="base">
                                        <p:cTn id="37"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12" end="12"/>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4">
                                            <p:txEl>
                                              <p:pRg st="13" end="13"/>
                                            </p:txEl>
                                          </p:spTgt>
                                        </p:tgtEl>
                                        <p:attrNameLst>
                                          <p:attrName>style.visibility</p:attrName>
                                        </p:attrNameLst>
                                      </p:cBhvr>
                                      <p:to>
                                        <p:strVal val="visible"/>
                                      </p:to>
                                    </p:set>
                                    <p:anim calcmode="lin" valueType="num">
                                      <p:cBhvr additive="base">
                                        <p:cTn id="43"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3" end="1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Autofit/>
          </a:bodyPr>
          <a:lstStyle/>
          <a:p>
            <a:r>
              <a:rPr lang="en-US" sz="4800" dirty="0" smtClean="0"/>
              <a:t>Literacy Co-Coaching</a:t>
            </a:r>
            <a:endParaRPr lang="en-US" sz="4800" dirty="0"/>
          </a:p>
        </p:txBody>
      </p:sp>
      <p:graphicFrame>
        <p:nvGraphicFramePr>
          <p:cNvPr id="4" name="Diagram 3"/>
          <p:cNvGraphicFramePr/>
          <p:nvPr/>
        </p:nvGraphicFramePr>
        <p:xfrm>
          <a:off x="1143000" y="533400"/>
          <a:ext cx="7010400"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2" descr="C:\Program Files\Microsoft Office\Media\CntCD1\ClipArt6\j0293498.wmf"/>
          <p:cNvPicPr>
            <a:picLocks noChangeAspect="1" noChangeArrowheads="1"/>
          </p:cNvPicPr>
          <p:nvPr/>
        </p:nvPicPr>
        <p:blipFill>
          <a:blip r:embed="rId8" cstate="print"/>
          <a:srcRect/>
          <a:stretch>
            <a:fillRect/>
          </a:stretch>
        </p:blipFill>
        <p:spPr bwMode="auto">
          <a:xfrm>
            <a:off x="609600" y="6096000"/>
            <a:ext cx="914400" cy="614362"/>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6562" name="Picture 2" descr="http://i.123g.us/c/bus_relation/card/101050.gif"/>
          <p:cNvPicPr>
            <a:picLocks noChangeAspect="1" noChangeArrowheads="1"/>
          </p:cNvPicPr>
          <p:nvPr/>
        </p:nvPicPr>
        <p:blipFill>
          <a:blip r:embed="rId3" cstate="print"/>
          <a:srcRect/>
          <a:stretch>
            <a:fillRect/>
          </a:stretch>
        </p:blipFill>
        <p:spPr bwMode="auto">
          <a:xfrm>
            <a:off x="381000" y="990600"/>
            <a:ext cx="8382000" cy="4648200"/>
          </a:xfrm>
          <a:prstGeom prst="rect">
            <a:avLst/>
          </a:prstGeom>
          <a:noFill/>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6000" dirty="0" smtClean="0"/>
              <a:t>Why Co-coaching?</a:t>
            </a:r>
          </a:p>
          <a:p>
            <a:endParaRPr lang="en-US" sz="3200" dirty="0"/>
          </a:p>
        </p:txBody>
      </p:sp>
      <p:sp>
        <p:nvSpPr>
          <p:cNvPr id="3" name="Title 2"/>
          <p:cNvSpPr>
            <a:spLocks noGrp="1"/>
          </p:cNvSpPr>
          <p:nvPr>
            <p:ph type="title"/>
          </p:nvPr>
        </p:nvSpPr>
        <p:spPr/>
        <p:txBody>
          <a:bodyPr/>
          <a:lstStyle/>
          <a:p>
            <a:r>
              <a:rPr lang="en-US" dirty="0" smtClean="0"/>
              <a:t>Literacy Co-Coaching: Part 2</a:t>
            </a:r>
            <a:endParaRPr lang="en-US" dirty="0"/>
          </a:p>
        </p:txBody>
      </p:sp>
      <p:pic>
        <p:nvPicPr>
          <p:cNvPr id="4" name="Picture 2" descr="C:\Program Files\Microsoft Office\Media\CntCD1\ClipArt6\j0293498.wmf"/>
          <p:cNvPicPr>
            <a:picLocks noChangeAspect="1" noChangeArrowheads="1"/>
          </p:cNvPicPr>
          <p:nvPr/>
        </p:nvPicPr>
        <p:blipFill>
          <a:blip r:embed="rId3" cstate="print"/>
          <a:srcRect/>
          <a:stretch>
            <a:fillRect/>
          </a:stretch>
        </p:blipFill>
        <p:spPr bwMode="auto">
          <a:xfrm>
            <a:off x="7086600" y="228600"/>
            <a:ext cx="1774850" cy="9144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‘Say Something’ Activity</a:t>
            </a:r>
            <a:endParaRPr lang="en-US" dirty="0"/>
          </a:p>
        </p:txBody>
      </p:sp>
      <p:sp>
        <p:nvSpPr>
          <p:cNvPr id="5" name="Content Placeholder 4"/>
          <p:cNvSpPr>
            <a:spLocks noGrp="1"/>
          </p:cNvSpPr>
          <p:nvPr>
            <p:ph sz="quarter" idx="1"/>
          </p:nvPr>
        </p:nvSpPr>
        <p:spPr/>
        <p:txBody>
          <a:bodyPr>
            <a:normAutofit/>
          </a:bodyPr>
          <a:lstStyle/>
          <a:p>
            <a:pPr marL="514350" indent="-514350">
              <a:buAutoNum type="arabicPeriod"/>
            </a:pPr>
            <a:r>
              <a:rPr lang="en-US" sz="3600" dirty="0" smtClean="0"/>
              <a:t>Partner A - share a meaningful 					connection</a:t>
            </a:r>
          </a:p>
          <a:p>
            <a:pPr marL="514350" indent="-514350">
              <a:buAutoNum type="arabicPeriod"/>
            </a:pPr>
            <a:r>
              <a:rPr lang="en-US" sz="3600" dirty="0" smtClean="0"/>
              <a:t>Partner B - share a question that you 				have</a:t>
            </a:r>
          </a:p>
          <a:p>
            <a:pPr marL="514350" indent="-514350">
              <a:buAutoNum type="arabicPeriod"/>
            </a:pPr>
            <a:r>
              <a:rPr lang="en-US" sz="3600" dirty="0" smtClean="0"/>
              <a:t>Partner A - share a reaction to this 				section</a:t>
            </a:r>
          </a:p>
          <a:p>
            <a:pPr marL="514350" indent="-514350">
              <a:buAutoNum type="arabicPeriod"/>
            </a:pPr>
            <a:r>
              <a:rPr lang="en-US" sz="3600" dirty="0" smtClean="0"/>
              <a:t>Partner B - say “something”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Co-coaching?</a:t>
            </a:r>
            <a:endParaRPr lang="en-US" dirty="0"/>
          </a:p>
        </p:txBody>
      </p:sp>
      <p:sp>
        <p:nvSpPr>
          <p:cNvPr id="3" name="Text Placeholder 2"/>
          <p:cNvSpPr>
            <a:spLocks noGrp="1"/>
          </p:cNvSpPr>
          <p:nvPr>
            <p:ph type="body" idx="2"/>
          </p:nvPr>
        </p:nvSpPr>
        <p:spPr/>
        <p:txBody>
          <a:bodyPr/>
          <a:lstStyle/>
          <a:p>
            <a:r>
              <a:rPr lang="en-US" dirty="0" smtClean="0"/>
              <a:t>Taken from The Literacy and Numeracy Secretariat</a:t>
            </a:r>
          </a:p>
          <a:p>
            <a:endParaRPr lang="en-US" sz="1200" dirty="0" smtClean="0"/>
          </a:p>
          <a:p>
            <a:endParaRPr lang="en-US" dirty="0" smtClean="0"/>
          </a:p>
          <a:p>
            <a:endParaRPr lang="en-US" dirty="0"/>
          </a:p>
        </p:txBody>
      </p:sp>
      <p:sp>
        <p:nvSpPr>
          <p:cNvPr id="4" name="Content Placeholder 3"/>
          <p:cNvSpPr>
            <a:spLocks noGrp="1"/>
          </p:cNvSpPr>
          <p:nvPr>
            <p:ph sz="quarter" idx="1"/>
          </p:nvPr>
        </p:nvSpPr>
        <p:spPr>
          <a:xfrm>
            <a:off x="2362200" y="1752600"/>
            <a:ext cx="6400800" cy="4876800"/>
          </a:xfrm>
        </p:spPr>
        <p:txBody>
          <a:bodyPr>
            <a:noAutofit/>
          </a:bodyPr>
          <a:lstStyle/>
          <a:p>
            <a:pPr>
              <a:buNone/>
            </a:pPr>
            <a:r>
              <a:rPr lang="en-US" sz="2400" b="1" dirty="0" smtClean="0"/>
              <a:t>Effective professional learning for today’s teachers should include the following features:</a:t>
            </a:r>
          </a:p>
          <a:p>
            <a:pPr>
              <a:buNone/>
            </a:pPr>
            <a:r>
              <a:rPr lang="en-US" sz="2400" dirty="0" smtClean="0"/>
              <a:t>• It must be </a:t>
            </a:r>
            <a:r>
              <a:rPr lang="en-US" sz="2400" b="1" dirty="0" smtClean="0"/>
              <a:t>grounded in inquiry and reflection</a:t>
            </a:r>
            <a:r>
              <a:rPr lang="en-US" sz="2400" dirty="0" smtClean="0"/>
              <a:t>, </a:t>
            </a:r>
            <a:r>
              <a:rPr lang="en-US" sz="2400" b="1" dirty="0" smtClean="0"/>
              <a:t>be participant-driven</a:t>
            </a:r>
            <a:endParaRPr lang="en-US" sz="2400" dirty="0" smtClean="0"/>
          </a:p>
          <a:p>
            <a:pPr>
              <a:buNone/>
            </a:pPr>
            <a:r>
              <a:rPr lang="en-US" sz="2400" dirty="0" smtClean="0"/>
              <a:t>• It must be </a:t>
            </a:r>
            <a:r>
              <a:rPr lang="en-US" sz="2400" b="1" dirty="0" smtClean="0"/>
              <a:t>collaborative</a:t>
            </a:r>
            <a:endParaRPr lang="en-US" sz="2400" dirty="0" smtClean="0"/>
          </a:p>
          <a:p>
            <a:pPr>
              <a:buNone/>
            </a:pPr>
            <a:r>
              <a:rPr lang="en-US" sz="2400" dirty="0" smtClean="0"/>
              <a:t>• It must be </a:t>
            </a:r>
            <a:r>
              <a:rPr lang="en-US" sz="2400" b="1" dirty="0" smtClean="0"/>
              <a:t>ongoing, intensive and supported by modeling,</a:t>
            </a:r>
            <a:r>
              <a:rPr lang="en-US" sz="2400" dirty="0" smtClean="0"/>
              <a:t> </a:t>
            </a:r>
            <a:r>
              <a:rPr lang="en-US" sz="2400" b="1" dirty="0" smtClean="0"/>
              <a:t>coaching</a:t>
            </a:r>
            <a:r>
              <a:rPr lang="en-US" sz="2400" dirty="0" smtClean="0"/>
              <a:t> and the collective solving of specific problems</a:t>
            </a:r>
          </a:p>
          <a:p>
            <a:pPr>
              <a:buNone/>
            </a:pPr>
            <a:r>
              <a:rPr lang="en-US" sz="2400" dirty="0" smtClean="0"/>
              <a:t>• It must be connected to and derived from teacher’s work with students – </a:t>
            </a:r>
            <a:r>
              <a:rPr lang="en-US" sz="2400" b="1" dirty="0" smtClean="0"/>
              <a:t>teaching, assessing, observing and reflecting</a:t>
            </a:r>
            <a:r>
              <a:rPr lang="en-US" sz="2400" dirty="0" smtClean="0"/>
              <a:t>.</a:t>
            </a:r>
            <a:endParaRPr lang="en-US" sz="2400" dirty="0"/>
          </a:p>
        </p:txBody>
      </p:sp>
      <p:pic>
        <p:nvPicPr>
          <p:cNvPr id="5" name="Picture 2" descr="C:\Program Files\Microsoft Office\Media\CntCD1\ClipArt6\j0293498.wmf"/>
          <p:cNvPicPr>
            <a:picLocks noChangeAspect="1" noChangeArrowheads="1"/>
          </p:cNvPicPr>
          <p:nvPr/>
        </p:nvPicPr>
        <p:blipFill>
          <a:blip r:embed="rId3" cstate="print"/>
          <a:srcRect/>
          <a:stretch>
            <a:fillRect/>
          </a:stretch>
        </p:blipFill>
        <p:spPr bwMode="auto">
          <a:xfrm>
            <a:off x="7086600" y="228600"/>
            <a:ext cx="177485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2743200"/>
            <a:ext cx="6096000" cy="2554545"/>
          </a:xfrm>
          <a:prstGeom prst="rect">
            <a:avLst/>
          </a:prstGeom>
        </p:spPr>
        <p:txBody>
          <a:bodyPr wrap="square">
            <a:spAutoFit/>
          </a:bodyPr>
          <a:lstStyle/>
          <a:p>
            <a:pPr>
              <a:buNone/>
            </a:pPr>
            <a:r>
              <a:rPr lang="en-US" sz="3200" dirty="0" smtClean="0"/>
              <a:t>“Job-embedded professional learning addresses teacher isolation by providing opportunities for shared teacher inquiry, study and classroom-based research.” </a:t>
            </a:r>
          </a:p>
        </p:txBody>
      </p:sp>
      <p:sp>
        <p:nvSpPr>
          <p:cNvPr id="3" name="Title 2"/>
          <p:cNvSpPr>
            <a:spLocks noGrp="1"/>
          </p:cNvSpPr>
          <p:nvPr>
            <p:ph type="title"/>
          </p:nvPr>
        </p:nvSpPr>
        <p:spPr/>
        <p:txBody>
          <a:bodyPr/>
          <a:lstStyle/>
          <a:p>
            <a:r>
              <a:rPr lang="en-US" dirty="0" smtClean="0"/>
              <a:t>In Conversation partners…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4000" dirty="0" smtClean="0"/>
              <a:t>What does Literacy Co-coaching look like?</a:t>
            </a:r>
            <a:endParaRPr lang="en-US" sz="4000" dirty="0"/>
          </a:p>
        </p:txBody>
      </p:sp>
      <p:sp>
        <p:nvSpPr>
          <p:cNvPr id="3" name="Title 2"/>
          <p:cNvSpPr>
            <a:spLocks noGrp="1"/>
          </p:cNvSpPr>
          <p:nvPr>
            <p:ph type="title"/>
          </p:nvPr>
        </p:nvSpPr>
        <p:spPr/>
        <p:txBody>
          <a:bodyPr/>
          <a:lstStyle/>
          <a:p>
            <a:r>
              <a:rPr lang="en-US" dirty="0" smtClean="0"/>
              <a:t>Literacy Co-Coaching: Part 3</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rmAutofit/>
          </a:bodyPr>
          <a:lstStyle/>
          <a:p>
            <a:r>
              <a:rPr lang="en-US" sz="4800" dirty="0" smtClean="0"/>
              <a:t>Find your conversation partners!</a:t>
            </a:r>
            <a:endParaRPr lang="en-US" sz="4800" dirty="0"/>
          </a:p>
        </p:txBody>
      </p:sp>
      <p:sp>
        <p:nvSpPr>
          <p:cNvPr id="5" name="Title 4"/>
          <p:cNvSpPr>
            <a:spLocks noGrp="1"/>
          </p:cNvSpPr>
          <p:nvPr>
            <p:ph type="title"/>
          </p:nvPr>
        </p:nvSpPr>
        <p:spPr/>
        <p:txBody>
          <a:bodyPr/>
          <a:lstStyle/>
          <a:p>
            <a:r>
              <a:rPr lang="en-US" dirty="0" smtClean="0"/>
              <a:t>Literacy Coaching</a:t>
            </a:r>
            <a:endParaRPr lang="en-US" dirty="0"/>
          </a:p>
        </p:txBody>
      </p:sp>
      <p:pic>
        <p:nvPicPr>
          <p:cNvPr id="1026" name="Picture 2" descr="C:\Program Files\Microsoft Office\Media\CntCD1\ClipArt3\j0234396.wmf"/>
          <p:cNvPicPr>
            <a:picLocks noChangeAspect="1" noChangeArrowheads="1"/>
          </p:cNvPicPr>
          <p:nvPr/>
        </p:nvPicPr>
        <p:blipFill>
          <a:blip r:embed="rId3" cstate="print"/>
          <a:srcRect/>
          <a:stretch>
            <a:fillRect/>
          </a:stretch>
        </p:blipFill>
        <p:spPr bwMode="auto">
          <a:xfrm>
            <a:off x="914400" y="4724400"/>
            <a:ext cx="1571625" cy="1706562"/>
          </a:xfrm>
          <a:prstGeom prst="rect">
            <a:avLst/>
          </a:prstGeom>
          <a:noFill/>
        </p:spPr>
      </p:pic>
      <p:pic>
        <p:nvPicPr>
          <p:cNvPr id="1027" name="Picture 3" descr="C:\Program Files\Microsoft Office\Media\CntCD1\ClipArt1\j0174129.wmf"/>
          <p:cNvPicPr>
            <a:picLocks noChangeAspect="1" noChangeArrowheads="1"/>
          </p:cNvPicPr>
          <p:nvPr/>
        </p:nvPicPr>
        <p:blipFill>
          <a:blip r:embed="rId4" cstate="print"/>
          <a:srcRect/>
          <a:stretch>
            <a:fillRect/>
          </a:stretch>
        </p:blipFill>
        <p:spPr bwMode="auto">
          <a:xfrm>
            <a:off x="3657600" y="4724400"/>
            <a:ext cx="1460500" cy="1676400"/>
          </a:xfrm>
          <a:prstGeom prst="rect">
            <a:avLst/>
          </a:prstGeom>
          <a:noFill/>
        </p:spPr>
      </p:pic>
      <p:pic>
        <p:nvPicPr>
          <p:cNvPr id="9" name="Picture 2" descr="http://hockeynightincanadashop.ca/wp-content/uploads/2009/11/ethnc00232450-300x300.jpg"/>
          <p:cNvPicPr>
            <a:picLocks noChangeAspect="1" noChangeArrowheads="1"/>
          </p:cNvPicPr>
          <p:nvPr/>
        </p:nvPicPr>
        <p:blipFill>
          <a:blip r:embed="rId5" cstate="print"/>
          <a:srcRect/>
          <a:stretch>
            <a:fillRect/>
          </a:stretch>
        </p:blipFill>
        <p:spPr bwMode="auto">
          <a:xfrm>
            <a:off x="6248400" y="4495800"/>
            <a:ext cx="1562100" cy="1943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 calcmode="lin" valueType="num">
                                      <p:cBhvr additive="base">
                                        <p:cTn id="13" dur="500" fill="hold"/>
                                        <p:tgtEl>
                                          <p:spTgt spid="1027"/>
                                        </p:tgtEl>
                                        <p:attrNameLst>
                                          <p:attrName>ppt_x</p:attrName>
                                        </p:attrNameLst>
                                      </p:cBhvr>
                                      <p:tavLst>
                                        <p:tav tm="0">
                                          <p:val>
                                            <p:strVal val="#ppt_x"/>
                                          </p:val>
                                        </p:tav>
                                        <p:tav tm="100000">
                                          <p:val>
                                            <p:strVal val="#ppt_x"/>
                                          </p:val>
                                        </p:tav>
                                      </p:tavLst>
                                    </p:anim>
                                    <p:anim calcmode="lin" valueType="num">
                                      <p:cBhvr additive="base">
                                        <p:cTn id="14"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62200" y="5638800"/>
            <a:ext cx="4572000" cy="923330"/>
          </a:xfrm>
          <a:prstGeom prst="rect">
            <a:avLst/>
          </a:prstGeom>
        </p:spPr>
        <p:txBody>
          <a:bodyPr>
            <a:spAutoFit/>
          </a:bodyPr>
          <a:lstStyle/>
          <a:p>
            <a:r>
              <a:rPr lang="en-US" dirty="0" smtClean="0">
                <a:hlinkClick r:id="rId3"/>
              </a:rPr>
              <a:t>http://www.edugains.ca/resourcesLIT/LiteracyVideo/FocusedConversations/index.html?movieID=1</a:t>
            </a:r>
            <a:r>
              <a:rPr lang="en-US" dirty="0" smtClean="0"/>
              <a:t> </a:t>
            </a:r>
            <a:endParaRPr lang="en-US" dirty="0"/>
          </a:p>
        </p:txBody>
      </p:sp>
      <p:sp>
        <p:nvSpPr>
          <p:cNvPr id="7" name="Title 6"/>
          <p:cNvSpPr>
            <a:spLocks noGrp="1"/>
          </p:cNvSpPr>
          <p:nvPr>
            <p:ph type="title"/>
          </p:nvPr>
        </p:nvSpPr>
        <p:spPr/>
        <p:txBody>
          <a:bodyPr/>
          <a:lstStyle/>
          <a:p>
            <a:r>
              <a:rPr lang="en-US" dirty="0" smtClean="0"/>
              <a:t>Virtual Co-Coaching</a:t>
            </a:r>
            <a:endParaRPr lang="en-US" dirty="0"/>
          </a:p>
        </p:txBody>
      </p:sp>
      <p:sp>
        <p:nvSpPr>
          <p:cNvPr id="8" name="Content Placeholder 7"/>
          <p:cNvSpPr>
            <a:spLocks noGrp="1"/>
          </p:cNvSpPr>
          <p:nvPr>
            <p:ph sz="quarter" idx="1"/>
          </p:nvPr>
        </p:nvSpPr>
        <p:spPr/>
        <p:txBody>
          <a:bodyPr/>
          <a:lstStyle/>
          <a:p>
            <a:pPr>
              <a:buNone/>
            </a:pPr>
            <a:endParaRPr lang="en-US" dirty="0" smtClean="0"/>
          </a:p>
          <a:p>
            <a:endParaRPr lang="en-US" dirty="0"/>
          </a:p>
        </p:txBody>
      </p:sp>
      <p:pic>
        <p:nvPicPr>
          <p:cNvPr id="2050" name="Picture 2"/>
          <p:cNvPicPr>
            <a:picLocks noChangeAspect="1" noChangeArrowheads="1"/>
          </p:cNvPicPr>
          <p:nvPr/>
        </p:nvPicPr>
        <p:blipFill>
          <a:blip r:embed="rId4" cstate="print"/>
          <a:srcRect l="7000" t="22000" r="31000" b="16667"/>
          <a:stretch>
            <a:fillRect/>
          </a:stretch>
        </p:blipFill>
        <p:spPr bwMode="auto">
          <a:xfrm>
            <a:off x="1752600" y="1143000"/>
            <a:ext cx="5751443"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762000" y="0"/>
            <a:ext cx="7467600" cy="6461005"/>
          </a:xfrm>
          <a:prstGeom prst="rect">
            <a:avLst/>
          </a:prstGeom>
          <a:noFill/>
          <a:ln w="9525">
            <a:noFill/>
            <a:miter lim="800000"/>
            <a:headEnd/>
            <a:tailEnd/>
          </a:ln>
        </p:spPr>
      </p:pic>
      <p:pic>
        <p:nvPicPr>
          <p:cNvPr id="3" name="Picture 6"/>
          <p:cNvPicPr>
            <a:picLocks noChangeAspect="1" noChangeArrowheads="1"/>
          </p:cNvPicPr>
          <p:nvPr/>
        </p:nvPicPr>
        <p:blipFill>
          <a:blip r:embed="rId4" cstate="print"/>
          <a:srcRect/>
          <a:stretch>
            <a:fillRect/>
          </a:stretch>
        </p:blipFill>
        <p:spPr bwMode="auto">
          <a:xfrm>
            <a:off x="304800" y="304800"/>
            <a:ext cx="3303588" cy="6029325"/>
          </a:xfrm>
          <a:prstGeom prst="rect">
            <a:avLst/>
          </a:prstGeom>
          <a:noFill/>
          <a:ln w="38100">
            <a:solidFill>
              <a:srgbClr val="FF6600"/>
            </a:solidFill>
            <a:prstDash val="sysDot"/>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xit" presetSubtype="0" fill="hold" nodeType="clickEffect">
                                  <p:stCondLst>
                                    <p:cond delay="0"/>
                                  </p:stCondLst>
                                  <p:childTnLst>
                                    <p:anim calcmode="lin" valueType="num">
                                      <p:cBhvr>
                                        <p:cTn id="13" dur="2000"/>
                                        <p:tgtEl>
                                          <p:spTgt spid="3"/>
                                        </p:tgtEl>
                                        <p:attrNameLst>
                                          <p:attrName>ppt_w</p:attrName>
                                        </p:attrNameLst>
                                      </p:cBhvr>
                                      <p:tavLst>
                                        <p:tav tm="0">
                                          <p:val>
                                            <p:strVal val="ppt_w"/>
                                          </p:val>
                                        </p:tav>
                                        <p:tav tm="100000">
                                          <p:val>
                                            <p:fltVal val="0"/>
                                          </p:val>
                                        </p:tav>
                                      </p:tavLst>
                                    </p:anim>
                                    <p:anim calcmode="lin" valueType="num">
                                      <p:cBhvr>
                                        <p:cTn id="14" dur="2000"/>
                                        <p:tgtEl>
                                          <p:spTgt spid="3"/>
                                        </p:tgtEl>
                                        <p:attrNameLst>
                                          <p:attrName>ppt_h</p:attrName>
                                        </p:attrNameLst>
                                      </p:cBhvr>
                                      <p:tavLst>
                                        <p:tav tm="0">
                                          <p:val>
                                            <p:strVal val="ppt_h"/>
                                          </p:val>
                                        </p:tav>
                                        <p:tav tm="100000">
                                          <p:val>
                                            <p:fltVal val="0"/>
                                          </p:val>
                                        </p:tav>
                                      </p:tavLst>
                                    </p:anim>
                                    <p:animEffect transition="out" filter="fade">
                                      <p:cBhvr>
                                        <p:cTn id="15" dur="2000"/>
                                        <p:tgtEl>
                                          <p:spTgt spid="3"/>
                                        </p:tgtEl>
                                      </p:cBhvr>
                                    </p:animEffect>
                                    <p:set>
                                      <p:cBhvr>
                                        <p:cTn id="16"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itle 1"/>
          <p:cNvSpPr>
            <a:spLocks noGrp="1"/>
          </p:cNvSpPr>
          <p:nvPr>
            <p:ph type="title" idx="4294967295"/>
          </p:nvPr>
        </p:nvSpPr>
        <p:spPr>
          <a:xfrm>
            <a:off x="457200" y="228600"/>
            <a:ext cx="8153400" cy="990600"/>
          </a:xfrm>
        </p:spPr>
        <p:txBody>
          <a:bodyPr/>
          <a:lstStyle/>
          <a:p>
            <a:pPr algn="ctr"/>
            <a:r>
              <a:rPr lang="en-US" sz="3600" b="1" dirty="0"/>
              <a:t>What is the Partnership Philosophy?</a:t>
            </a:r>
          </a:p>
        </p:txBody>
      </p:sp>
      <p:graphicFrame>
        <p:nvGraphicFramePr>
          <p:cNvPr id="201789" name="Group 61"/>
          <p:cNvGraphicFramePr>
            <a:graphicFrameLocks noGrp="1"/>
          </p:cNvGraphicFramePr>
          <p:nvPr/>
        </p:nvGraphicFramePr>
        <p:xfrm>
          <a:off x="1828800" y="1524000"/>
          <a:ext cx="5791200" cy="4064001"/>
        </p:xfrm>
        <a:graphic>
          <a:graphicData uri="http://schemas.openxmlformats.org/drawingml/2006/table">
            <a:tbl>
              <a:tblPr/>
              <a:tblGrid>
                <a:gridCol w="1447800"/>
                <a:gridCol w="4343400"/>
              </a:tblGrid>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800" b="1" i="0" u="none" strike="noStrike" cap="none" normalizeH="0" baseline="0" dirty="0" smtClean="0">
                          <a:ln>
                            <a:noFill/>
                          </a:ln>
                          <a:solidFill>
                            <a:srgbClr val="0099FF"/>
                          </a:solidFill>
                          <a:effectLst/>
                          <a:latin typeface="Arial" charset="0"/>
                        </a:rPr>
                        <a:t>1</a:t>
                      </a: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smtClean="0">
                          <a:ln>
                            <a:noFill/>
                          </a:ln>
                          <a:solidFill>
                            <a:schemeClr val="tx1"/>
                          </a:solidFill>
                          <a:effectLst/>
                          <a:latin typeface="Arial" charset="0"/>
                        </a:rPr>
                        <a:t>Equality</a:t>
                      </a:r>
                      <a:endParaRPr kumimoji="0" lang="en-CA" sz="3200" b="1" i="0" u="none" strike="noStrike" cap="none" normalizeH="0" baseline="0" smtClean="0">
                        <a:ln>
                          <a:noFill/>
                        </a:ln>
                        <a:solidFill>
                          <a:schemeClr val="tx1"/>
                        </a:solidFill>
                        <a:effectLst/>
                        <a:latin typeface="Arial" charset="0"/>
                      </a:endParaRPr>
                    </a:p>
                  </a:txBody>
                  <a:tcPr horzOverflow="overflow">
                    <a:lnL>
                      <a:noFill/>
                    </a:lnL>
                    <a:lnR cap="flat">
                      <a:noFill/>
                    </a:lnR>
                    <a:lnT cap="flat">
                      <a:noFill/>
                    </a:lnT>
                    <a:lnB>
                      <a:noFill/>
                    </a:lnB>
                    <a:lnTlToBr>
                      <a:noFill/>
                    </a:lnTlToBr>
                    <a:lnBlToTr>
                      <a:noFill/>
                    </a:lnBlToTr>
                    <a:noFill/>
                  </a:tcPr>
                </a:tc>
              </a:tr>
              <a:tr h="579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800" b="1" i="0" u="none" strike="noStrike" cap="none" normalizeH="0" baseline="0" smtClean="0">
                          <a:ln>
                            <a:noFill/>
                          </a:ln>
                          <a:solidFill>
                            <a:srgbClr val="0099FF"/>
                          </a:solidFill>
                          <a:effectLst/>
                          <a:latin typeface="Arial" charset="0"/>
                        </a:rPr>
                        <a:t>2</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Arial" charset="0"/>
                        </a:rPr>
                        <a:t>Choice</a:t>
                      </a:r>
                      <a:endParaRPr kumimoji="0" lang="en-CA" sz="3200" b="1" i="0" u="none" strike="noStrike" cap="none" normalizeH="0" baseline="0" dirty="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800" b="1" i="0" u="none" strike="noStrike" cap="none" normalizeH="0" baseline="0" smtClean="0">
                          <a:ln>
                            <a:noFill/>
                          </a:ln>
                          <a:solidFill>
                            <a:srgbClr val="0099FF"/>
                          </a:solidFill>
                          <a:effectLst/>
                          <a:latin typeface="Arial" charset="0"/>
                        </a:rPr>
                        <a:t>3</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smtClean="0">
                          <a:ln>
                            <a:noFill/>
                          </a:ln>
                          <a:solidFill>
                            <a:schemeClr val="tx1"/>
                          </a:solidFill>
                          <a:effectLst/>
                          <a:latin typeface="Arial" charset="0"/>
                        </a:rPr>
                        <a:t>Voice</a:t>
                      </a:r>
                      <a:endParaRPr kumimoji="0" lang="en-CA" sz="3200" b="1"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800" b="1" i="0" u="none" strike="noStrike" cap="none" normalizeH="0" baseline="0" smtClean="0">
                          <a:ln>
                            <a:noFill/>
                          </a:ln>
                          <a:solidFill>
                            <a:srgbClr val="0099FF"/>
                          </a:solidFill>
                          <a:effectLst/>
                          <a:latin typeface="Arial" charset="0"/>
                        </a:rPr>
                        <a:t>4</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smtClean="0">
                          <a:ln>
                            <a:noFill/>
                          </a:ln>
                          <a:solidFill>
                            <a:schemeClr val="tx1"/>
                          </a:solidFill>
                          <a:effectLst/>
                          <a:latin typeface="Arial" charset="0"/>
                        </a:rPr>
                        <a:t>Dialogue</a:t>
                      </a:r>
                      <a:endParaRPr kumimoji="0" lang="en-CA" sz="3200" b="1"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800" b="1" i="0" u="none" strike="noStrike" cap="none" normalizeH="0" baseline="0" smtClean="0">
                          <a:ln>
                            <a:noFill/>
                          </a:ln>
                          <a:solidFill>
                            <a:srgbClr val="0099FF"/>
                          </a:solidFill>
                          <a:effectLst/>
                          <a:latin typeface="Arial" charset="0"/>
                        </a:rPr>
                        <a:t>5</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Arial" charset="0"/>
                        </a:rPr>
                        <a:t>Reflection</a:t>
                      </a:r>
                      <a:endParaRPr kumimoji="0" lang="en-CA" sz="3200" b="1" i="0" u="none" strike="noStrike" cap="none" normalizeH="0" baseline="0" dirty="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579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800" b="1" i="0" u="none" strike="noStrike" cap="none" normalizeH="0" baseline="0" smtClean="0">
                          <a:ln>
                            <a:noFill/>
                          </a:ln>
                          <a:solidFill>
                            <a:srgbClr val="0099FF"/>
                          </a:solidFill>
                          <a:effectLst/>
                          <a:latin typeface="Arial" charset="0"/>
                        </a:rPr>
                        <a:t>6</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smtClean="0">
                          <a:ln>
                            <a:noFill/>
                          </a:ln>
                          <a:solidFill>
                            <a:schemeClr val="tx1"/>
                          </a:solidFill>
                          <a:effectLst/>
                          <a:latin typeface="Arial" charset="0"/>
                        </a:rPr>
                        <a:t>Praxis</a:t>
                      </a:r>
                      <a:endParaRPr kumimoji="0" lang="en-CA" sz="3200" b="1" i="0" u="none" strike="noStrike" cap="none" normalizeH="0" baseline="0" smtClean="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tr>
              <a:tr h="581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CA" sz="2800" b="1" i="0" u="none" strike="noStrike" cap="none" normalizeH="0" baseline="0" smtClean="0">
                          <a:ln>
                            <a:noFill/>
                          </a:ln>
                          <a:solidFill>
                            <a:srgbClr val="0099FF"/>
                          </a:solidFill>
                          <a:effectLst/>
                          <a:latin typeface="Arial" charset="0"/>
                        </a:rPr>
                        <a:t>7</a:t>
                      </a: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CA" sz="3200" b="1" i="0" u="none" strike="noStrike" cap="none" normalizeH="0" baseline="0" dirty="0" smtClean="0">
                          <a:ln>
                            <a:noFill/>
                          </a:ln>
                          <a:solidFill>
                            <a:schemeClr val="tx1"/>
                          </a:solidFill>
                          <a:effectLst/>
                          <a:latin typeface="Arial" charset="0"/>
                        </a:rPr>
                        <a:t>Reciprocity</a:t>
                      </a:r>
                    </a:p>
                  </a:txBody>
                  <a:tcPr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idx="4294967295"/>
          </p:nvPr>
        </p:nvSpPr>
        <p:spPr/>
        <p:txBody>
          <a:bodyPr/>
          <a:lstStyle/>
          <a:p>
            <a:r>
              <a:rPr lang="en-US" sz="3600" b="1" dirty="0"/>
              <a:t>What is </a:t>
            </a:r>
            <a:r>
              <a:rPr lang="en-US" sz="3600" b="1" dirty="0" smtClean="0"/>
              <a:t>PROCHASKA?</a:t>
            </a:r>
            <a:endParaRPr lang="en-US" sz="3600" b="1" dirty="0"/>
          </a:p>
        </p:txBody>
      </p:sp>
      <p:sp>
        <p:nvSpPr>
          <p:cNvPr id="116739" name="Content Placeholder 2"/>
          <p:cNvSpPr>
            <a:spLocks noGrp="1"/>
          </p:cNvSpPr>
          <p:nvPr>
            <p:ph idx="4294967295"/>
          </p:nvPr>
        </p:nvSpPr>
        <p:spPr>
          <a:xfrm>
            <a:off x="4800600" y="4648200"/>
            <a:ext cx="3886200" cy="990600"/>
          </a:xfrm>
        </p:spPr>
        <p:txBody>
          <a:bodyPr/>
          <a:lstStyle/>
          <a:p>
            <a:pPr lvl="2">
              <a:lnSpc>
                <a:spcPct val="90000"/>
              </a:lnSpc>
              <a:buFontTx/>
              <a:buNone/>
            </a:pPr>
            <a:r>
              <a:rPr lang="en-US" sz="3600" b="1" dirty="0" smtClean="0">
                <a:solidFill>
                  <a:srgbClr val="CC0000"/>
                </a:solidFill>
              </a:rPr>
              <a:t>See Handouts</a:t>
            </a:r>
            <a:endParaRPr lang="en-US" sz="3200" b="1" dirty="0">
              <a:solidFill>
                <a:srgbClr val="CC0000"/>
              </a:solidFill>
            </a:endParaRPr>
          </a:p>
          <a:p>
            <a:pPr lvl="2">
              <a:lnSpc>
                <a:spcPct val="90000"/>
              </a:lnSpc>
              <a:buFontTx/>
              <a:buNone/>
            </a:pPr>
            <a:endParaRPr lang="en-US" sz="3200" b="1" dirty="0">
              <a:solidFill>
                <a:srgbClr val="CC0000"/>
              </a:solidFill>
            </a:endParaRPr>
          </a:p>
          <a:p>
            <a:pPr lvl="2">
              <a:lnSpc>
                <a:spcPct val="90000"/>
              </a:lnSpc>
            </a:pPr>
            <a:endParaRPr lang="en-US" sz="2200" dirty="0"/>
          </a:p>
          <a:p>
            <a:pPr>
              <a:lnSpc>
                <a:spcPct val="90000"/>
              </a:lnSpc>
              <a:buFontTx/>
              <a:buNone/>
            </a:pPr>
            <a:endParaRPr lang="en-US" sz="3000" dirty="0"/>
          </a:p>
        </p:txBody>
      </p:sp>
      <p:pic>
        <p:nvPicPr>
          <p:cNvPr id="116740" name="Picture 4" descr="jim knight book"/>
          <p:cNvPicPr>
            <a:picLocks noChangeAspect="1" noChangeArrowheads="1"/>
          </p:cNvPicPr>
          <p:nvPr/>
        </p:nvPicPr>
        <p:blipFill>
          <a:blip r:embed="rId3" cstate="print"/>
          <a:srcRect l="16000" r="16000"/>
          <a:stretch>
            <a:fillRect/>
          </a:stretch>
        </p:blipFill>
        <p:spPr bwMode="auto">
          <a:xfrm rot="592857">
            <a:off x="2133600" y="1371600"/>
            <a:ext cx="3267075" cy="480060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362200" y="5638800"/>
            <a:ext cx="4572000" cy="646331"/>
          </a:xfrm>
          <a:prstGeom prst="rect">
            <a:avLst/>
          </a:prstGeom>
        </p:spPr>
        <p:txBody>
          <a:bodyPr>
            <a:spAutoFit/>
          </a:bodyPr>
          <a:lstStyle/>
          <a:p>
            <a:r>
              <a:rPr lang="en-US" dirty="0" smtClean="0"/>
              <a:t>http://www.edugains.ca/resourcesLIT/LiteracyVideo/index.html?movieID=5</a:t>
            </a:r>
            <a:endParaRPr lang="en-US" dirty="0"/>
          </a:p>
        </p:txBody>
      </p:sp>
      <p:sp>
        <p:nvSpPr>
          <p:cNvPr id="7" name="Title 6"/>
          <p:cNvSpPr>
            <a:spLocks noGrp="1"/>
          </p:cNvSpPr>
          <p:nvPr>
            <p:ph type="title"/>
          </p:nvPr>
        </p:nvSpPr>
        <p:spPr/>
        <p:txBody>
          <a:bodyPr/>
          <a:lstStyle/>
          <a:p>
            <a:r>
              <a:rPr lang="en-US" dirty="0" smtClean="0"/>
              <a:t>Lesson Study</a:t>
            </a:r>
            <a:endParaRPr lang="en-US" dirty="0"/>
          </a:p>
        </p:txBody>
      </p:sp>
      <p:sp>
        <p:nvSpPr>
          <p:cNvPr id="8" name="Content Placeholder 7"/>
          <p:cNvSpPr>
            <a:spLocks noGrp="1"/>
          </p:cNvSpPr>
          <p:nvPr>
            <p:ph sz="quarter" idx="1"/>
          </p:nvPr>
        </p:nvSpPr>
        <p:spPr/>
        <p:txBody>
          <a:bodyPr/>
          <a:lstStyle/>
          <a:p>
            <a:pPr>
              <a:buNone/>
            </a:pPr>
            <a:endParaRPr lang="en-US" dirty="0" smtClean="0"/>
          </a:p>
          <a:p>
            <a:endParaRPr lang="en-US" dirty="0"/>
          </a:p>
        </p:txBody>
      </p:sp>
      <p:pic>
        <p:nvPicPr>
          <p:cNvPr id="2" name="Picture 2"/>
          <p:cNvPicPr>
            <a:picLocks noChangeAspect="1" noChangeArrowheads="1"/>
          </p:cNvPicPr>
          <p:nvPr/>
        </p:nvPicPr>
        <p:blipFill>
          <a:blip r:embed="rId3" cstate="print"/>
          <a:srcRect l="4685" t="23958" r="47291" b="18750"/>
          <a:stretch>
            <a:fillRect/>
          </a:stretch>
        </p:blipFill>
        <p:spPr bwMode="auto">
          <a:xfrm>
            <a:off x="1447800" y="1295400"/>
            <a:ext cx="62484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idx="4294967295"/>
          </p:nvPr>
        </p:nvSpPr>
        <p:spPr>
          <a:xfrm>
            <a:off x="457200" y="685800"/>
            <a:ext cx="8229600" cy="1143000"/>
          </a:xfrm>
        </p:spPr>
        <p:txBody>
          <a:bodyPr/>
          <a:lstStyle/>
          <a:p>
            <a:r>
              <a:rPr lang="en-US" sz="3600" b="1" dirty="0"/>
              <a:t>What is the Partnership Philosophy?</a:t>
            </a:r>
            <a:endParaRPr lang="en-CA" sz="3600" dirty="0"/>
          </a:p>
        </p:txBody>
      </p:sp>
      <p:sp>
        <p:nvSpPr>
          <p:cNvPr id="118787" name="Content Placeholder 2"/>
          <p:cNvSpPr>
            <a:spLocks noGrp="1"/>
          </p:cNvSpPr>
          <p:nvPr>
            <p:ph idx="4294967295"/>
          </p:nvPr>
        </p:nvSpPr>
        <p:spPr>
          <a:xfrm>
            <a:off x="-304800" y="1905000"/>
            <a:ext cx="9144000" cy="4525963"/>
          </a:xfrm>
        </p:spPr>
        <p:txBody>
          <a:bodyPr/>
          <a:lstStyle/>
          <a:p>
            <a:pPr lvl="2" algn="ctr">
              <a:lnSpc>
                <a:spcPct val="90000"/>
              </a:lnSpc>
              <a:buFontTx/>
              <a:buNone/>
            </a:pPr>
            <a:r>
              <a:rPr lang="en-US" sz="4000" b="1" dirty="0">
                <a:solidFill>
                  <a:srgbClr val="0099FF"/>
                </a:solidFill>
              </a:rPr>
              <a:t>Think/Pair/Share</a:t>
            </a:r>
          </a:p>
          <a:p>
            <a:pPr lvl="2">
              <a:lnSpc>
                <a:spcPct val="90000"/>
              </a:lnSpc>
              <a:buFontTx/>
              <a:buNone/>
            </a:pPr>
            <a:r>
              <a:rPr lang="en-US" sz="3200" dirty="0">
                <a:solidFill>
                  <a:srgbClr val="CC0000"/>
                </a:solidFill>
              </a:rPr>
              <a:t>	</a:t>
            </a:r>
            <a:r>
              <a:rPr lang="en-US" sz="3200" b="1" dirty="0">
                <a:solidFill>
                  <a:srgbClr val="CC0000"/>
                </a:solidFill>
              </a:rPr>
              <a:t>Is there a particular principle you see as being most important?</a:t>
            </a:r>
          </a:p>
          <a:p>
            <a:pPr lvl="2">
              <a:lnSpc>
                <a:spcPct val="90000"/>
              </a:lnSpc>
              <a:buFontTx/>
              <a:buNone/>
            </a:pPr>
            <a:r>
              <a:rPr lang="en-US" sz="3200" b="1" dirty="0">
                <a:solidFill>
                  <a:srgbClr val="CC0000"/>
                </a:solidFill>
              </a:rPr>
              <a:t>	</a:t>
            </a:r>
          </a:p>
          <a:p>
            <a:pPr lvl="2">
              <a:lnSpc>
                <a:spcPct val="90000"/>
              </a:lnSpc>
              <a:buFontTx/>
              <a:buNone/>
            </a:pPr>
            <a:r>
              <a:rPr lang="en-US" sz="3200" b="1" dirty="0">
                <a:solidFill>
                  <a:srgbClr val="CC0000"/>
                </a:solidFill>
              </a:rPr>
              <a:t>	What principle(s), if any, would you add to this list? What principles, if any, would you remove from this list?</a:t>
            </a:r>
          </a:p>
          <a:p>
            <a:endParaRPr lang="en-CA" b="1" dirty="0">
              <a:solidFill>
                <a:srgbClr val="CC0000"/>
              </a:solidFill>
            </a:endParaRPr>
          </a:p>
        </p:txBody>
      </p:sp>
      <p:sp>
        <p:nvSpPr>
          <p:cNvPr id="4" name="Title 3"/>
          <p:cNvSpPr txBox="1">
            <a:spLocks/>
          </p:cNvSpPr>
          <p:nvPr/>
        </p:nvSpPr>
        <p:spPr>
          <a:xfrm>
            <a:off x="457200" y="0"/>
            <a:ext cx="8153400" cy="9906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2"/>
                </a:solidFill>
                <a:effectLst/>
                <a:uLnTx/>
                <a:uFillTx/>
                <a:latin typeface="+mj-lt"/>
                <a:ea typeface="+mj-ea"/>
                <a:cs typeface="+mj-cs"/>
              </a:rPr>
              <a:t>In Conversation partners…</a:t>
            </a:r>
            <a:endParaRPr kumimoji="0" lang="en-US" sz="44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 Conversation partners…</a:t>
            </a:r>
            <a:endParaRPr lang="en-US" dirty="0"/>
          </a:p>
        </p:txBody>
      </p:sp>
      <p:sp>
        <p:nvSpPr>
          <p:cNvPr id="5" name="Rectangle 4"/>
          <p:cNvSpPr/>
          <p:nvPr/>
        </p:nvSpPr>
        <p:spPr>
          <a:xfrm>
            <a:off x="1066800" y="2514600"/>
            <a:ext cx="7086600" cy="1754326"/>
          </a:xfrm>
          <a:prstGeom prst="rect">
            <a:avLst/>
          </a:prstGeom>
        </p:spPr>
        <p:txBody>
          <a:bodyPr wrap="square">
            <a:spAutoFit/>
          </a:bodyPr>
          <a:lstStyle/>
          <a:p>
            <a:pPr>
              <a:buNone/>
            </a:pPr>
            <a:r>
              <a:rPr lang="en-US" sz="3600" dirty="0" smtClean="0"/>
              <a:t>“Coaching…promotes reflective practice and results in teachers working smarter, not harder.” </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6448" cy="990600"/>
          </a:xfrm>
        </p:spPr>
        <p:txBody>
          <a:bodyPr/>
          <a:lstStyle/>
          <a:p>
            <a:r>
              <a:rPr lang="en-US" b="1" dirty="0" smtClean="0"/>
              <a:t>Literacy Co-coaching</a:t>
            </a:r>
            <a:endParaRPr lang="en-US" b="1" dirty="0"/>
          </a:p>
        </p:txBody>
      </p:sp>
      <p:sp>
        <p:nvSpPr>
          <p:cNvPr id="3" name="Content Placeholder 2"/>
          <p:cNvSpPr>
            <a:spLocks noGrp="1"/>
          </p:cNvSpPr>
          <p:nvPr>
            <p:ph sz="quarter" idx="1"/>
          </p:nvPr>
        </p:nvSpPr>
        <p:spPr/>
        <p:txBody>
          <a:bodyPr>
            <a:normAutofit fontScale="85000" lnSpcReduction="20000"/>
          </a:bodyPr>
          <a:lstStyle/>
          <a:p>
            <a:pPr>
              <a:buNone/>
            </a:pPr>
            <a:r>
              <a:rPr lang="en-US" dirty="0" smtClean="0"/>
              <a:t>Focus:  Grade 10 LDC and/or Applied English, History, GLE, Math, Science</a:t>
            </a:r>
          </a:p>
          <a:p>
            <a:pPr>
              <a:buNone/>
            </a:pPr>
            <a:r>
              <a:rPr lang="en-US" dirty="0" smtClean="0"/>
              <a:t> (2 teachers from each above subject area will have a total of 3 release days including)</a:t>
            </a:r>
            <a:endParaRPr lang="en-US" dirty="0" smtClean="0">
              <a:sym typeface="Wingdings" pitchFamily="2" charset="2"/>
            </a:endParaRPr>
          </a:p>
          <a:p>
            <a:pPr>
              <a:buNone/>
            </a:pPr>
            <a:endParaRPr lang="en-US" dirty="0" smtClean="0"/>
          </a:p>
          <a:p>
            <a:pPr>
              <a:buNone/>
            </a:pPr>
            <a:r>
              <a:rPr lang="en-US" dirty="0" smtClean="0"/>
              <a:t>2</a:t>
            </a:r>
            <a:r>
              <a:rPr lang="en-US" dirty="0" smtClean="0"/>
              <a:t> </a:t>
            </a:r>
            <a:r>
              <a:rPr lang="en-US" dirty="0" smtClean="0"/>
              <a:t>full </a:t>
            </a:r>
            <a:r>
              <a:rPr lang="en-US" dirty="0" smtClean="0"/>
              <a:t>days:</a:t>
            </a:r>
            <a:r>
              <a:rPr lang="en-US" dirty="0" smtClean="0"/>
              <a:t>	</a:t>
            </a:r>
            <a:r>
              <a:rPr lang="en-US" b="1" dirty="0" smtClean="0"/>
              <a:t>In-service </a:t>
            </a:r>
            <a:r>
              <a:rPr lang="en-US" dirty="0" smtClean="0"/>
              <a:t>on elements of Coaching</a:t>
            </a:r>
          </a:p>
          <a:p>
            <a:pPr>
              <a:buNone/>
            </a:pPr>
            <a:r>
              <a:rPr lang="en-US" dirty="0" smtClean="0"/>
              <a:t>			</a:t>
            </a:r>
            <a:r>
              <a:rPr lang="en-US" b="1" dirty="0" smtClean="0"/>
              <a:t>Co-planning time </a:t>
            </a:r>
          </a:p>
          <a:p>
            <a:pPr>
              <a:buNone/>
            </a:pPr>
            <a:r>
              <a:rPr lang="en-US" dirty="0" smtClean="0"/>
              <a:t>1 full day: 	In-school release time for each teacher to: </a:t>
            </a:r>
          </a:p>
          <a:p>
            <a:pPr>
              <a:buNone/>
            </a:pPr>
            <a:r>
              <a:rPr lang="en-US" dirty="0" smtClean="0"/>
              <a:t>(or ½ days)	</a:t>
            </a:r>
            <a:r>
              <a:rPr lang="en-US" b="1" dirty="0" smtClean="0"/>
              <a:t>Co-Plan and/or Visit co-coach’s class </a:t>
            </a:r>
          </a:p>
          <a:p>
            <a:pPr>
              <a:buNone/>
            </a:pPr>
            <a:r>
              <a:rPr lang="en-US" b="1" dirty="0" smtClean="0"/>
              <a:t>			Debrief session </a:t>
            </a:r>
          </a:p>
          <a:p>
            <a:pPr>
              <a:buNone/>
            </a:pPr>
            <a:r>
              <a:rPr lang="en-US" dirty="0" smtClean="0"/>
              <a:t>1 full day: 	</a:t>
            </a:r>
            <a:r>
              <a:rPr lang="en-US" b="1" dirty="0" smtClean="0"/>
              <a:t>In-service for consolidating </a:t>
            </a:r>
            <a:r>
              <a:rPr lang="en-US" dirty="0" smtClean="0"/>
              <a:t>experiences and 		sharing resources developed by teachers </a:t>
            </a:r>
          </a:p>
          <a:p>
            <a:pPr>
              <a:buNone/>
            </a:pP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457200" y="0"/>
            <a:ext cx="8229600" cy="990600"/>
          </a:xfrm>
        </p:spPr>
        <p:txBody>
          <a:bodyPr/>
          <a:lstStyle/>
          <a:p>
            <a:pPr algn="ctr"/>
            <a:r>
              <a:rPr lang="en-US" sz="4000" b="1" dirty="0" smtClean="0"/>
              <a:t>Co-Coaching </a:t>
            </a:r>
            <a:r>
              <a:rPr lang="en-US" sz="4000" b="1" dirty="0"/>
              <a:t>Is an </a:t>
            </a:r>
            <a:r>
              <a:rPr lang="en-US" sz="4000" b="1" dirty="0" smtClean="0"/>
              <a:t>Interactive </a:t>
            </a:r>
            <a:r>
              <a:rPr lang="en-US" sz="4000" b="1" dirty="0"/>
              <a:t>Process</a:t>
            </a:r>
            <a:endParaRPr lang="en-US" b="1" dirty="0"/>
          </a:p>
        </p:txBody>
      </p:sp>
      <p:sp>
        <p:nvSpPr>
          <p:cNvPr id="210948" name="Text Box 4"/>
          <p:cNvSpPr txBox="1">
            <a:spLocks noChangeArrowheads="1"/>
          </p:cNvSpPr>
          <p:nvPr/>
        </p:nvSpPr>
        <p:spPr bwMode="auto">
          <a:xfrm>
            <a:off x="3200400" y="1676400"/>
            <a:ext cx="4648200" cy="1077218"/>
          </a:xfrm>
          <a:prstGeom prst="rect">
            <a:avLst/>
          </a:prstGeom>
          <a:noFill/>
          <a:ln w="9525">
            <a:noFill/>
            <a:miter lim="800000"/>
            <a:headEnd/>
            <a:tailEnd/>
          </a:ln>
          <a:effectLst/>
        </p:spPr>
        <p:txBody>
          <a:bodyPr wrap="square">
            <a:spAutoFit/>
          </a:bodyPr>
          <a:lstStyle/>
          <a:p>
            <a:pPr algn="ctr">
              <a:spcBef>
                <a:spcPct val="50000"/>
              </a:spcBef>
            </a:pPr>
            <a:r>
              <a:rPr lang="en-US" sz="3200" b="1" dirty="0" smtClean="0">
                <a:ea typeface="ＭＳ Ｐゴシック" charset="-128"/>
              </a:rPr>
              <a:t>In-service/ Co-planning time    </a:t>
            </a:r>
            <a:endParaRPr lang="en-US" sz="3200" dirty="0">
              <a:ea typeface="ＭＳ Ｐゴシック" charset="-128"/>
            </a:endParaRPr>
          </a:p>
        </p:txBody>
      </p:sp>
      <p:sp>
        <p:nvSpPr>
          <p:cNvPr id="210949" name="Text Box 5"/>
          <p:cNvSpPr txBox="1">
            <a:spLocks noChangeArrowheads="1"/>
          </p:cNvSpPr>
          <p:nvPr/>
        </p:nvSpPr>
        <p:spPr bwMode="auto">
          <a:xfrm>
            <a:off x="2895600" y="3733800"/>
            <a:ext cx="5638800" cy="1077218"/>
          </a:xfrm>
          <a:prstGeom prst="rect">
            <a:avLst/>
          </a:prstGeom>
          <a:noFill/>
          <a:ln w="9525">
            <a:noFill/>
            <a:miter lim="800000"/>
            <a:headEnd/>
            <a:tailEnd/>
          </a:ln>
          <a:effectLst/>
        </p:spPr>
        <p:txBody>
          <a:bodyPr>
            <a:spAutoFit/>
          </a:bodyPr>
          <a:lstStyle/>
          <a:p>
            <a:pPr algn="ctr">
              <a:spcBef>
                <a:spcPct val="50000"/>
              </a:spcBef>
            </a:pPr>
            <a:r>
              <a:rPr lang="en-US" sz="3200" b="1" dirty="0" smtClean="0">
                <a:ea typeface="ＭＳ Ｐゴシック" charset="-128"/>
              </a:rPr>
              <a:t>Teaching </a:t>
            </a:r>
            <a:r>
              <a:rPr lang="en-US" sz="3200" b="1" dirty="0">
                <a:ea typeface="ＭＳ Ｐゴシック" charset="-128"/>
              </a:rPr>
              <a:t>the </a:t>
            </a:r>
            <a:r>
              <a:rPr lang="en-US" sz="3200" b="1" dirty="0" smtClean="0">
                <a:ea typeface="ＭＳ Ｐゴシック" charset="-128"/>
              </a:rPr>
              <a:t>Lessons and Debriefing Sessions  </a:t>
            </a:r>
          </a:p>
        </p:txBody>
      </p:sp>
      <p:sp>
        <p:nvSpPr>
          <p:cNvPr id="210950" name="Text Box 6"/>
          <p:cNvSpPr txBox="1">
            <a:spLocks noChangeArrowheads="1"/>
          </p:cNvSpPr>
          <p:nvPr/>
        </p:nvSpPr>
        <p:spPr bwMode="auto">
          <a:xfrm>
            <a:off x="3657600" y="5867400"/>
            <a:ext cx="4114800" cy="707886"/>
          </a:xfrm>
          <a:prstGeom prst="rect">
            <a:avLst/>
          </a:prstGeom>
          <a:noFill/>
          <a:ln w="9525">
            <a:noFill/>
            <a:miter lim="800000"/>
            <a:headEnd/>
            <a:tailEnd/>
          </a:ln>
          <a:effectLst/>
        </p:spPr>
        <p:txBody>
          <a:bodyPr>
            <a:spAutoFit/>
          </a:bodyPr>
          <a:lstStyle/>
          <a:p>
            <a:pPr algn="ctr">
              <a:spcBef>
                <a:spcPct val="50000"/>
              </a:spcBef>
            </a:pPr>
            <a:r>
              <a:rPr lang="en-US" sz="4000" b="1" dirty="0" smtClean="0">
                <a:ea typeface="ＭＳ Ｐゴシック" charset="-128"/>
              </a:rPr>
              <a:t>Consolidation</a:t>
            </a:r>
            <a:endParaRPr lang="en-US" sz="4000" b="1" dirty="0">
              <a:ea typeface="ＭＳ Ｐゴシック" charset="-128"/>
            </a:endParaRPr>
          </a:p>
        </p:txBody>
      </p:sp>
      <p:sp>
        <p:nvSpPr>
          <p:cNvPr id="210951" name="AutoShape 7"/>
          <p:cNvSpPr>
            <a:spLocks noChangeArrowheads="1"/>
          </p:cNvSpPr>
          <p:nvPr/>
        </p:nvSpPr>
        <p:spPr bwMode="auto">
          <a:xfrm>
            <a:off x="5334000" y="2819400"/>
            <a:ext cx="485775" cy="685800"/>
          </a:xfrm>
          <a:prstGeom prst="downArrow">
            <a:avLst>
              <a:gd name="adj1" fmla="val 50000"/>
              <a:gd name="adj2" fmla="val 35294"/>
            </a:avLst>
          </a:prstGeom>
          <a:solidFill>
            <a:srgbClr val="FFFF00"/>
          </a:solidFill>
          <a:ln w="9525">
            <a:solidFill>
              <a:schemeClr val="tx1"/>
            </a:solidFill>
            <a:miter lim="800000"/>
            <a:headEnd/>
            <a:tailEnd/>
          </a:ln>
          <a:effectLst/>
        </p:spPr>
        <p:txBody>
          <a:bodyPr wrap="none" anchor="ctr"/>
          <a:lstStyle/>
          <a:p>
            <a:pPr algn="ctr"/>
            <a:endParaRPr lang="en-CA" sz="1800">
              <a:solidFill>
                <a:srgbClr val="FFFF66"/>
              </a:solidFill>
              <a:ea typeface="ＭＳ Ｐゴシック" charset="-128"/>
            </a:endParaRPr>
          </a:p>
        </p:txBody>
      </p:sp>
      <p:sp>
        <p:nvSpPr>
          <p:cNvPr id="210952" name="AutoShape 8"/>
          <p:cNvSpPr>
            <a:spLocks noChangeArrowheads="1"/>
          </p:cNvSpPr>
          <p:nvPr/>
        </p:nvSpPr>
        <p:spPr bwMode="auto">
          <a:xfrm>
            <a:off x="5334000" y="4953000"/>
            <a:ext cx="485775" cy="762000"/>
          </a:xfrm>
          <a:prstGeom prst="downArrow">
            <a:avLst>
              <a:gd name="adj1" fmla="val 50000"/>
              <a:gd name="adj2" fmla="val 39216"/>
            </a:avLst>
          </a:prstGeom>
          <a:solidFill>
            <a:srgbClr val="FFFF00"/>
          </a:solidFill>
          <a:ln w="9525">
            <a:solidFill>
              <a:schemeClr val="tx1"/>
            </a:solidFill>
            <a:miter lim="800000"/>
            <a:headEnd/>
            <a:tailEnd/>
          </a:ln>
          <a:effectLst/>
        </p:spPr>
        <p:txBody>
          <a:bodyPr wrap="none" anchor="ctr"/>
          <a:lstStyle/>
          <a:p>
            <a:endParaRPr lang="en-US"/>
          </a:p>
        </p:txBody>
      </p:sp>
      <p:pic>
        <p:nvPicPr>
          <p:cNvPr id="9" name="Picture 2" descr="C:\Program Files\Microsoft Office\Media\CntCD1\ClipArt6\j0293498.wmf"/>
          <p:cNvPicPr>
            <a:picLocks noChangeAspect="1" noChangeArrowheads="1"/>
          </p:cNvPicPr>
          <p:nvPr/>
        </p:nvPicPr>
        <p:blipFill>
          <a:blip r:embed="rId3" cstate="print"/>
          <a:srcRect/>
          <a:stretch>
            <a:fillRect/>
          </a:stretch>
        </p:blipFill>
        <p:spPr bwMode="auto">
          <a:xfrm>
            <a:off x="304800" y="2971800"/>
            <a:ext cx="1774850" cy="16764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0948"/>
                                        </p:tgtEl>
                                        <p:attrNameLst>
                                          <p:attrName>style.visibility</p:attrName>
                                        </p:attrNameLst>
                                      </p:cBhvr>
                                      <p:to>
                                        <p:strVal val="visible"/>
                                      </p:to>
                                    </p:set>
                                    <p:anim calcmode="lin" valueType="num">
                                      <p:cBhvr additive="base">
                                        <p:cTn id="7" dur="500" fill="hold"/>
                                        <p:tgtEl>
                                          <p:spTgt spid="210948"/>
                                        </p:tgtEl>
                                        <p:attrNameLst>
                                          <p:attrName>ppt_x</p:attrName>
                                        </p:attrNameLst>
                                      </p:cBhvr>
                                      <p:tavLst>
                                        <p:tav tm="0">
                                          <p:val>
                                            <p:strVal val="#ppt_x"/>
                                          </p:val>
                                        </p:tav>
                                        <p:tav tm="100000">
                                          <p:val>
                                            <p:strVal val="#ppt_x"/>
                                          </p:val>
                                        </p:tav>
                                      </p:tavLst>
                                    </p:anim>
                                    <p:anim calcmode="lin" valueType="num">
                                      <p:cBhvr additive="base">
                                        <p:cTn id="8" dur="500" fill="hold"/>
                                        <p:tgtEl>
                                          <p:spTgt spid="21094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0949"/>
                                        </p:tgtEl>
                                        <p:attrNameLst>
                                          <p:attrName>style.visibility</p:attrName>
                                        </p:attrNameLst>
                                      </p:cBhvr>
                                      <p:to>
                                        <p:strVal val="visible"/>
                                      </p:to>
                                    </p:set>
                                    <p:anim calcmode="lin" valueType="num">
                                      <p:cBhvr additive="base">
                                        <p:cTn id="13" dur="500" fill="hold"/>
                                        <p:tgtEl>
                                          <p:spTgt spid="210949"/>
                                        </p:tgtEl>
                                        <p:attrNameLst>
                                          <p:attrName>ppt_x</p:attrName>
                                        </p:attrNameLst>
                                      </p:cBhvr>
                                      <p:tavLst>
                                        <p:tav tm="0">
                                          <p:val>
                                            <p:strVal val="#ppt_x"/>
                                          </p:val>
                                        </p:tav>
                                        <p:tav tm="100000">
                                          <p:val>
                                            <p:strVal val="#ppt_x"/>
                                          </p:val>
                                        </p:tav>
                                      </p:tavLst>
                                    </p:anim>
                                    <p:anim calcmode="lin" valueType="num">
                                      <p:cBhvr additive="base">
                                        <p:cTn id="14" dur="500" fill="hold"/>
                                        <p:tgtEl>
                                          <p:spTgt spid="21094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0950"/>
                                        </p:tgtEl>
                                        <p:attrNameLst>
                                          <p:attrName>style.visibility</p:attrName>
                                        </p:attrNameLst>
                                      </p:cBhvr>
                                      <p:to>
                                        <p:strVal val="visible"/>
                                      </p:to>
                                    </p:set>
                                    <p:anim calcmode="lin" valueType="num">
                                      <p:cBhvr additive="base">
                                        <p:cTn id="19" dur="500" fill="hold"/>
                                        <p:tgtEl>
                                          <p:spTgt spid="210950"/>
                                        </p:tgtEl>
                                        <p:attrNameLst>
                                          <p:attrName>ppt_x</p:attrName>
                                        </p:attrNameLst>
                                      </p:cBhvr>
                                      <p:tavLst>
                                        <p:tav tm="0">
                                          <p:val>
                                            <p:strVal val="#ppt_x"/>
                                          </p:val>
                                        </p:tav>
                                        <p:tav tm="100000">
                                          <p:val>
                                            <p:strVal val="#ppt_x"/>
                                          </p:val>
                                        </p:tav>
                                      </p:tavLst>
                                    </p:anim>
                                    <p:anim calcmode="lin" valueType="num">
                                      <p:cBhvr additive="base">
                                        <p:cTn id="20" dur="500" fill="hold"/>
                                        <p:tgtEl>
                                          <p:spTgt spid="2109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8" grpId="0"/>
      <p:bldP spid="210949" grpId="0"/>
      <p:bldP spid="21095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Co-Coaching</a:t>
            </a:r>
            <a:endParaRPr lang="en-US" dirty="0"/>
          </a:p>
        </p:txBody>
      </p:sp>
      <p:sp>
        <p:nvSpPr>
          <p:cNvPr id="3" name="Content Placeholder 2"/>
          <p:cNvSpPr>
            <a:spLocks noGrp="1"/>
          </p:cNvSpPr>
          <p:nvPr>
            <p:ph sz="quarter" idx="1"/>
          </p:nvPr>
        </p:nvSpPr>
        <p:spPr/>
        <p:txBody>
          <a:bodyPr/>
          <a:lstStyle/>
          <a:p>
            <a:pPr>
              <a:buNone/>
            </a:pPr>
            <a:r>
              <a:rPr lang="en-US" sz="3200" dirty="0" smtClean="0"/>
              <a:t>	</a:t>
            </a:r>
          </a:p>
          <a:p>
            <a:pPr>
              <a:buNone/>
            </a:pPr>
            <a:r>
              <a:rPr lang="en-US" sz="3200" dirty="0" smtClean="0"/>
              <a:t>	</a:t>
            </a:r>
            <a:r>
              <a:rPr lang="en-US" sz="4400" dirty="0" smtClean="0"/>
              <a:t>Coaching needs to be </a:t>
            </a:r>
            <a:r>
              <a:rPr lang="en-US" sz="4400" u="sng" dirty="0" smtClean="0"/>
              <a:t>non-evaluative </a:t>
            </a:r>
            <a:r>
              <a:rPr lang="en-US" sz="4400" dirty="0" smtClean="0"/>
              <a:t>and build upon a foundation of </a:t>
            </a:r>
            <a:r>
              <a:rPr lang="en-US" sz="4400" u="sng" dirty="0" smtClean="0"/>
              <a:t>mutual respect</a:t>
            </a:r>
            <a:r>
              <a:rPr lang="en-US" sz="4400" dirty="0" smtClean="0"/>
              <a:t>. The co-coaches are partners in supporting student learning.</a:t>
            </a:r>
            <a:endParaRPr lang="en-US" sz="4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6000" dirty="0" smtClean="0"/>
              <a:t>What is it?</a:t>
            </a:r>
            <a:endParaRPr lang="en-US" sz="6000" dirty="0"/>
          </a:p>
        </p:txBody>
      </p:sp>
      <p:sp>
        <p:nvSpPr>
          <p:cNvPr id="3" name="Title 2"/>
          <p:cNvSpPr>
            <a:spLocks noGrp="1"/>
          </p:cNvSpPr>
          <p:nvPr>
            <p:ph type="title"/>
          </p:nvPr>
        </p:nvSpPr>
        <p:spPr/>
        <p:txBody>
          <a:bodyPr/>
          <a:lstStyle/>
          <a:p>
            <a:r>
              <a:rPr lang="en-US" dirty="0" smtClean="0"/>
              <a:t> Coaching:   Part 1</a:t>
            </a:r>
            <a:endParaRPr lang="en-US" dirty="0"/>
          </a:p>
        </p:txBody>
      </p:sp>
      <p:pic>
        <p:nvPicPr>
          <p:cNvPr id="66562" name="Picture 2" descr="http://images.ebook68.com/14/60c427ce-694c-464c-8acf-3ddda23e0347.jpg"/>
          <p:cNvPicPr>
            <a:picLocks noChangeAspect="1" noChangeArrowheads="1"/>
          </p:cNvPicPr>
          <p:nvPr/>
        </p:nvPicPr>
        <p:blipFill>
          <a:blip r:embed="rId3" cstate="print"/>
          <a:srcRect/>
          <a:stretch>
            <a:fillRect/>
          </a:stretch>
        </p:blipFill>
        <p:spPr bwMode="auto">
          <a:xfrm>
            <a:off x="6477000" y="152400"/>
            <a:ext cx="2428875" cy="3255604"/>
          </a:xfrm>
          <a:prstGeom prst="rect">
            <a:avLst/>
          </a:prstGeom>
          <a:noFill/>
          <a:ln>
            <a:solidFill>
              <a:schemeClr val="tx1"/>
            </a:solidFill>
          </a:ln>
        </p:spPr>
      </p:pic>
      <p:pic>
        <p:nvPicPr>
          <p:cNvPr id="5" name="Picture 2" descr="http://www.nprinc.com/images/literacy/dlic.jpg"/>
          <p:cNvPicPr>
            <a:picLocks noChangeAspect="1" noChangeArrowheads="1"/>
          </p:cNvPicPr>
          <p:nvPr/>
        </p:nvPicPr>
        <p:blipFill>
          <a:blip r:embed="rId4" cstate="print"/>
          <a:srcRect/>
          <a:stretch>
            <a:fillRect/>
          </a:stretch>
        </p:blipFill>
        <p:spPr bwMode="auto">
          <a:xfrm>
            <a:off x="6477000" y="3505200"/>
            <a:ext cx="2438400" cy="3124200"/>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Co-planning…</a:t>
            </a:r>
            <a:endParaRPr lang="en-US" dirty="0"/>
          </a:p>
        </p:txBody>
      </p:sp>
      <p:sp>
        <p:nvSpPr>
          <p:cNvPr id="3" name="Content Placeholder 2"/>
          <p:cNvSpPr>
            <a:spLocks noGrp="1"/>
          </p:cNvSpPr>
          <p:nvPr>
            <p:ph sz="quarter" idx="1"/>
          </p:nvPr>
        </p:nvSpPr>
        <p:spPr/>
        <p:txBody>
          <a:bodyPr/>
          <a:lstStyle/>
          <a:p>
            <a:pPr algn="ctr">
              <a:buNone/>
            </a:pPr>
            <a:r>
              <a:rPr lang="en-US" dirty="0" smtClean="0"/>
              <a:t>removes, what Mary Catherine Moran calls </a:t>
            </a:r>
            <a:endParaRPr lang="en-US" sz="4400" dirty="0" smtClean="0"/>
          </a:p>
          <a:p>
            <a:pPr algn="ctr">
              <a:buNone/>
            </a:pPr>
            <a:r>
              <a:rPr lang="en-US" sz="4400" dirty="0" smtClean="0"/>
              <a:t>“the judgment twinge”</a:t>
            </a:r>
          </a:p>
        </p:txBody>
      </p:sp>
      <p:pic>
        <p:nvPicPr>
          <p:cNvPr id="1026" name="Picture 2" descr="http://www.nprinc.com/images/literacy/dlic.jpg"/>
          <p:cNvPicPr>
            <a:picLocks noChangeAspect="1" noChangeArrowheads="1"/>
          </p:cNvPicPr>
          <p:nvPr/>
        </p:nvPicPr>
        <p:blipFill>
          <a:blip r:embed="rId3" cstate="print"/>
          <a:srcRect/>
          <a:stretch>
            <a:fillRect/>
          </a:stretch>
        </p:blipFill>
        <p:spPr bwMode="auto">
          <a:xfrm>
            <a:off x="3429000" y="3200400"/>
            <a:ext cx="2438400" cy="3124200"/>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Co-coaches also need to…</a:t>
            </a:r>
            <a:endParaRPr lang="en-US" dirty="0"/>
          </a:p>
        </p:txBody>
      </p:sp>
      <p:sp>
        <p:nvSpPr>
          <p:cNvPr id="3" name="Content Placeholder 2"/>
          <p:cNvSpPr>
            <a:spLocks noGrp="1"/>
          </p:cNvSpPr>
          <p:nvPr>
            <p:ph sz="quarter" idx="1"/>
          </p:nvPr>
        </p:nvSpPr>
        <p:spPr>
          <a:xfrm>
            <a:off x="612648" y="2590800"/>
            <a:ext cx="8153400" cy="3505200"/>
          </a:xfrm>
        </p:spPr>
        <p:txBody>
          <a:bodyPr/>
          <a:lstStyle/>
          <a:p>
            <a:r>
              <a:rPr lang="en-US" dirty="0" smtClean="0"/>
              <a:t>Be flexible</a:t>
            </a:r>
          </a:p>
          <a:p>
            <a:r>
              <a:rPr lang="en-US" dirty="0" smtClean="0"/>
              <a:t>Be non-evaluative, non-judgmental</a:t>
            </a:r>
          </a:p>
          <a:p>
            <a:r>
              <a:rPr lang="en-US" dirty="0" smtClean="0"/>
              <a:t>Have time and support</a:t>
            </a:r>
          </a:p>
          <a:p>
            <a:r>
              <a:rPr lang="en-US" dirty="0" smtClean="0"/>
              <a:t>Be intentional and systematic</a:t>
            </a:r>
          </a:p>
          <a:p>
            <a:r>
              <a:rPr lang="en-US" dirty="0" smtClean="0"/>
              <a:t>Share deliberate and ongoing discourse</a:t>
            </a:r>
          </a:p>
          <a:p>
            <a:r>
              <a:rPr lang="en-US" dirty="0" smtClean="0"/>
              <a:t>And be committed to all students’ learning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6" name="AutoShape 2"/>
          <p:cNvSpPr>
            <a:spLocks noGrp="1" noChangeArrowheads="1"/>
          </p:cNvSpPr>
          <p:nvPr>
            <p:ph type="title"/>
          </p:nvPr>
        </p:nvSpPr>
        <p:spPr>
          <a:xfrm>
            <a:off x="612648" y="152400"/>
            <a:ext cx="8153400" cy="914400"/>
          </a:xfrm>
        </p:spPr>
        <p:txBody>
          <a:bodyPr>
            <a:normAutofit fontScale="90000"/>
          </a:bodyPr>
          <a:lstStyle/>
          <a:p>
            <a:pPr eaLnBrk="1" hangingPunct="1"/>
            <a:r>
              <a:rPr lang="en-US" sz="2800" b="1" i="1" dirty="0" smtClean="0"/>
              <a:t/>
            </a:r>
            <a:br>
              <a:rPr lang="en-US" sz="2800" b="1" i="1" dirty="0" smtClean="0"/>
            </a:br>
            <a:r>
              <a:rPr lang="en-US" sz="3600" b="1" dirty="0" smtClean="0"/>
              <a:t>How the Co-Coaching Literacy model </a:t>
            </a:r>
            <a:br>
              <a:rPr lang="en-US" sz="3600" b="1" dirty="0" smtClean="0"/>
            </a:br>
            <a:r>
              <a:rPr lang="en-US" sz="3600" b="1" dirty="0" smtClean="0"/>
              <a:t>supports </a:t>
            </a:r>
            <a:r>
              <a:rPr lang="en-US" sz="3600" b="1" i="1" dirty="0" smtClean="0"/>
              <a:t>Growing Success</a:t>
            </a:r>
            <a:r>
              <a:rPr lang="en-US" sz="2800" b="1" dirty="0" smtClean="0"/>
              <a:t/>
            </a:r>
            <a:br>
              <a:rPr lang="en-US" sz="2800" b="1" dirty="0" smtClean="0"/>
            </a:br>
            <a:endParaRPr lang="en-US" sz="2800" dirty="0" smtClean="0">
              <a:solidFill>
                <a:srgbClr val="FF0000"/>
              </a:solidFill>
            </a:endParaRPr>
          </a:p>
        </p:txBody>
      </p:sp>
      <p:sp>
        <p:nvSpPr>
          <p:cNvPr id="41987" name="Rectangle 3"/>
          <p:cNvSpPr>
            <a:spLocks noGrp="1" noChangeArrowheads="1"/>
          </p:cNvSpPr>
          <p:nvPr>
            <p:ph type="body" idx="1"/>
          </p:nvPr>
        </p:nvSpPr>
        <p:spPr>
          <a:xfrm>
            <a:off x="533400" y="1905000"/>
            <a:ext cx="8228853" cy="4526539"/>
          </a:xfrm>
        </p:spPr>
        <p:txBody>
          <a:bodyPr>
            <a:normAutofit lnSpcReduction="10000"/>
          </a:bodyPr>
          <a:lstStyle/>
          <a:p>
            <a:pPr>
              <a:buNone/>
            </a:pPr>
            <a:r>
              <a:rPr lang="en-US" sz="2800" dirty="0" smtClean="0">
                <a:solidFill>
                  <a:srgbClr val="FF0000"/>
                </a:solidFill>
              </a:rPr>
              <a:t>page 36 </a:t>
            </a:r>
          </a:p>
          <a:p>
            <a:pPr>
              <a:buNone/>
            </a:pPr>
            <a:r>
              <a:rPr lang="en-US" sz="2800" b="1" dirty="0" smtClean="0"/>
              <a:t>Teachers are also encouraged to take an </a:t>
            </a:r>
            <a:r>
              <a:rPr lang="en-US" sz="2800" b="1" i="1" dirty="0" smtClean="0"/>
              <a:t>“assessment </a:t>
            </a:r>
            <a:r>
              <a:rPr lang="en-US" sz="2800" b="1" i="1" dirty="0" smtClean="0">
                <a:solidFill>
                  <a:srgbClr val="0033CC"/>
                </a:solidFill>
              </a:rPr>
              <a:t>for</a:t>
            </a:r>
            <a:r>
              <a:rPr lang="en-US" sz="2800" b="1" i="1" dirty="0" smtClean="0"/>
              <a:t> learning and </a:t>
            </a:r>
            <a:r>
              <a:rPr lang="en-US" sz="2800" b="1" i="1" dirty="0" smtClean="0">
                <a:solidFill>
                  <a:srgbClr val="0033CC"/>
                </a:solidFill>
              </a:rPr>
              <a:t>as</a:t>
            </a:r>
            <a:r>
              <a:rPr lang="en-US" sz="2800" b="1" i="1" dirty="0" smtClean="0"/>
              <a:t> learning” </a:t>
            </a:r>
            <a:r>
              <a:rPr lang="en-US" sz="2800" b="1" dirty="0" smtClean="0"/>
              <a:t>approach to their own </a:t>
            </a:r>
            <a:r>
              <a:rPr lang="en-US" sz="2800" b="1" dirty="0" smtClean="0">
                <a:solidFill>
                  <a:srgbClr val="006600"/>
                </a:solidFill>
              </a:rPr>
              <a:t>professional learning</a:t>
            </a:r>
            <a:r>
              <a:rPr lang="en-US" sz="2800" b="1" dirty="0" smtClean="0"/>
              <a:t>:</a:t>
            </a:r>
          </a:p>
          <a:p>
            <a:pPr eaLnBrk="1" hangingPunct="1">
              <a:buFont typeface="Wingdings" pitchFamily="2" charset="2"/>
              <a:buNone/>
            </a:pPr>
            <a:endParaRPr lang="en-US" sz="900" dirty="0" smtClean="0"/>
          </a:p>
          <a:p>
            <a:pPr eaLnBrk="1" hangingPunct="1">
              <a:buClr>
                <a:srgbClr val="0033CC"/>
              </a:buClr>
            </a:pPr>
            <a:r>
              <a:rPr lang="en-US" dirty="0" smtClean="0"/>
              <a:t>identify specific goals</a:t>
            </a:r>
          </a:p>
          <a:p>
            <a:pPr eaLnBrk="1" hangingPunct="1">
              <a:buClr>
                <a:srgbClr val="0033CC"/>
              </a:buClr>
            </a:pPr>
            <a:r>
              <a:rPr lang="en-US" dirty="0" smtClean="0"/>
              <a:t>develop criteria for implementation</a:t>
            </a:r>
          </a:p>
          <a:p>
            <a:pPr eaLnBrk="1" hangingPunct="1">
              <a:buClr>
                <a:srgbClr val="0033CC"/>
              </a:buClr>
            </a:pPr>
            <a:r>
              <a:rPr lang="en-US" dirty="0" smtClean="0"/>
              <a:t>work collaboratively with peers to receive and provide feedback</a:t>
            </a:r>
          </a:p>
          <a:p>
            <a:pPr eaLnBrk="1" hangingPunct="1">
              <a:buClr>
                <a:srgbClr val="0033CC"/>
              </a:buClr>
            </a:pPr>
            <a:r>
              <a:rPr lang="en-US" dirty="0" smtClean="0"/>
              <a:t>reflect on progress towards achieving goals.</a:t>
            </a:r>
          </a:p>
          <a:p>
            <a:pPr eaLnBrk="1" hangingPunct="1"/>
            <a:endParaRPr lang="en-US" sz="2400" dirty="0" smtClean="0"/>
          </a:p>
        </p:txBody>
      </p:sp>
      <p:pic>
        <p:nvPicPr>
          <p:cNvPr id="4" name="Picture 7" descr="EDU_GS_tree"/>
          <p:cNvPicPr>
            <a:picLocks noChangeAspect="1" noChangeArrowheads="1"/>
          </p:cNvPicPr>
          <p:nvPr/>
        </p:nvPicPr>
        <p:blipFill>
          <a:blip r:embed="rId3" cstate="print"/>
          <a:srcRect/>
          <a:stretch>
            <a:fillRect/>
          </a:stretch>
        </p:blipFill>
        <p:spPr>
          <a:xfrm>
            <a:off x="7162800" y="152400"/>
            <a:ext cx="1676400" cy="1752600"/>
          </a:xfrm>
          <a:prstGeom prst="rect">
            <a:avLst/>
          </a:prstGeom>
          <a:noFill/>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838200"/>
            <a:ext cx="4572000" cy="1661993"/>
          </a:xfrm>
          <a:prstGeom prst="rect">
            <a:avLst/>
          </a:prstGeom>
        </p:spPr>
        <p:txBody>
          <a:bodyPr wrap="square">
            <a:spAutoFit/>
          </a:bodyPr>
          <a:lstStyle/>
          <a:p>
            <a:pPr algn="ctr"/>
            <a:r>
              <a:rPr lang="en-US" sz="4800" dirty="0" smtClean="0">
                <a:hlinkClick r:id="rId3"/>
              </a:rPr>
              <a:t>DON’T BE A SUE!</a:t>
            </a:r>
          </a:p>
          <a:p>
            <a:pPr algn="ctr"/>
            <a:endParaRPr lang="en-US" dirty="0" smtClean="0">
              <a:hlinkClick r:id="rId3"/>
            </a:endParaRPr>
          </a:p>
          <a:p>
            <a:r>
              <a:rPr lang="en-US" dirty="0" smtClean="0">
                <a:hlinkClick r:id="rId3"/>
              </a:rPr>
              <a:t>http://www.youtube.com/watch?v=lw5TdS_Temk</a:t>
            </a:r>
            <a:r>
              <a:rPr lang="en-US" dirty="0" smtClean="0"/>
              <a:t> </a:t>
            </a:r>
            <a:endParaRPr lang="en-US" dirty="0"/>
          </a:p>
        </p:txBody>
      </p:sp>
      <p:pic>
        <p:nvPicPr>
          <p:cNvPr id="1026" name="Picture 2"/>
          <p:cNvPicPr>
            <a:picLocks noChangeAspect="1" noChangeArrowheads="1"/>
          </p:cNvPicPr>
          <p:nvPr/>
        </p:nvPicPr>
        <p:blipFill>
          <a:blip r:embed="rId4" cstate="print"/>
          <a:srcRect l="20000" t="22000" r="21000" b="20667"/>
          <a:stretch>
            <a:fillRect/>
          </a:stretch>
        </p:blipFill>
        <p:spPr bwMode="auto">
          <a:xfrm>
            <a:off x="2362200" y="2743200"/>
            <a:ext cx="44958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Minds On! Some visuals</a:t>
            </a:r>
            <a:endParaRPr lang="en-US" dirty="0"/>
          </a:p>
        </p:txBody>
      </p:sp>
      <p:pic>
        <p:nvPicPr>
          <p:cNvPr id="2050" name="Picture 2" descr="http://www.simplythebestbaseball.com/Portals/120/images/coach_player.jpg"/>
          <p:cNvPicPr>
            <a:picLocks noChangeAspect="1" noChangeArrowheads="1"/>
          </p:cNvPicPr>
          <p:nvPr/>
        </p:nvPicPr>
        <p:blipFill>
          <a:blip r:embed="rId3" cstate="print"/>
          <a:srcRect/>
          <a:stretch>
            <a:fillRect/>
          </a:stretch>
        </p:blipFill>
        <p:spPr bwMode="auto">
          <a:xfrm>
            <a:off x="228600" y="1828800"/>
            <a:ext cx="1524000" cy="2057400"/>
          </a:xfrm>
          <a:prstGeom prst="rect">
            <a:avLst/>
          </a:prstGeom>
          <a:noFill/>
        </p:spPr>
      </p:pic>
      <p:pic>
        <p:nvPicPr>
          <p:cNvPr id="2052" name="Picture 4" descr="http://t3.gstatic.com/images?q=tbn:vCgPPn4El-Nb8M:http://transportationanywhere.com/images/Renaissance_Exterior.jpg">
            <a:hlinkClick r:id="rId4"/>
          </p:cNvPr>
          <p:cNvPicPr>
            <a:picLocks noChangeAspect="1" noChangeArrowheads="1"/>
          </p:cNvPicPr>
          <p:nvPr/>
        </p:nvPicPr>
        <p:blipFill>
          <a:blip r:embed="rId5" cstate="print"/>
          <a:srcRect/>
          <a:stretch>
            <a:fillRect/>
          </a:stretch>
        </p:blipFill>
        <p:spPr bwMode="auto">
          <a:xfrm>
            <a:off x="3276600" y="4419600"/>
            <a:ext cx="2514600" cy="1295400"/>
          </a:xfrm>
          <a:prstGeom prst="rect">
            <a:avLst/>
          </a:prstGeom>
          <a:noFill/>
        </p:spPr>
      </p:pic>
      <p:pic>
        <p:nvPicPr>
          <p:cNvPr id="2056" name="Picture 8" descr="http://t0.gstatic.com/images?q=tbn:TKScq1KA8FBz3M:http://www.anthony-robbins.org.uk/pics/Anthony_robbins_testimonials.jpg">
            <a:hlinkClick r:id="rId6"/>
          </p:cNvPr>
          <p:cNvPicPr>
            <a:picLocks noChangeAspect="1" noChangeArrowheads="1"/>
          </p:cNvPicPr>
          <p:nvPr/>
        </p:nvPicPr>
        <p:blipFill>
          <a:blip r:embed="rId7" cstate="print"/>
          <a:srcRect/>
          <a:stretch>
            <a:fillRect/>
          </a:stretch>
        </p:blipFill>
        <p:spPr bwMode="auto">
          <a:xfrm>
            <a:off x="4953000" y="1981200"/>
            <a:ext cx="1524000" cy="1847850"/>
          </a:xfrm>
          <a:prstGeom prst="rect">
            <a:avLst/>
          </a:prstGeom>
          <a:noFill/>
        </p:spPr>
      </p:pic>
      <p:pic>
        <p:nvPicPr>
          <p:cNvPr id="2058" name="Picture 10" descr="http://t1.gstatic.com/images?q=tbn:6siJS1JyUZthaM:http://www.tsgraves.com/images/old_coach.jpg">
            <a:hlinkClick r:id="rId8"/>
          </p:cNvPr>
          <p:cNvPicPr>
            <a:picLocks noChangeAspect="1" noChangeArrowheads="1"/>
          </p:cNvPicPr>
          <p:nvPr/>
        </p:nvPicPr>
        <p:blipFill>
          <a:blip r:embed="rId9" cstate="print"/>
          <a:srcRect/>
          <a:stretch>
            <a:fillRect/>
          </a:stretch>
        </p:blipFill>
        <p:spPr bwMode="auto">
          <a:xfrm>
            <a:off x="6705600" y="2362200"/>
            <a:ext cx="2133600" cy="1085851"/>
          </a:xfrm>
          <a:prstGeom prst="rect">
            <a:avLst/>
          </a:prstGeom>
          <a:noFill/>
        </p:spPr>
      </p:pic>
      <p:pic>
        <p:nvPicPr>
          <p:cNvPr id="2060" name="Picture 12" descr="http://t2.gstatic.com/images?q=tbn:PTDiy7OVFxR6eM:http://www.trainweather.com/090603PSJ-Coach-9RESIZE.jpg">
            <a:hlinkClick r:id="rId10"/>
          </p:cNvPr>
          <p:cNvPicPr>
            <a:picLocks noChangeAspect="1" noChangeArrowheads="1"/>
          </p:cNvPicPr>
          <p:nvPr/>
        </p:nvPicPr>
        <p:blipFill>
          <a:blip r:embed="rId11" cstate="print"/>
          <a:srcRect/>
          <a:stretch>
            <a:fillRect/>
          </a:stretch>
        </p:blipFill>
        <p:spPr bwMode="auto">
          <a:xfrm>
            <a:off x="2286000" y="2286000"/>
            <a:ext cx="2057400" cy="1085851"/>
          </a:xfrm>
          <a:prstGeom prst="rect">
            <a:avLst/>
          </a:prstGeom>
          <a:noFill/>
        </p:spPr>
      </p:pic>
      <p:pic>
        <p:nvPicPr>
          <p:cNvPr id="2062" name="Picture 14" descr="http://t3.gstatic.com/images?q=tbn:gAvLd3r-e9VLVM:http://used-handbags-for-sale.com/wp-content/uploads/2009/01/coach-purse.jpg">
            <a:hlinkClick r:id="rId12"/>
          </p:cNvPr>
          <p:cNvPicPr>
            <a:picLocks noChangeAspect="1" noChangeArrowheads="1"/>
          </p:cNvPicPr>
          <p:nvPr/>
        </p:nvPicPr>
        <p:blipFill>
          <a:blip r:embed="rId13" cstate="print"/>
          <a:srcRect/>
          <a:stretch>
            <a:fillRect/>
          </a:stretch>
        </p:blipFill>
        <p:spPr bwMode="auto">
          <a:xfrm>
            <a:off x="6172200" y="4267200"/>
            <a:ext cx="1981200" cy="1905000"/>
          </a:xfrm>
          <a:prstGeom prst="rect">
            <a:avLst/>
          </a:prstGeom>
          <a:noFill/>
        </p:spPr>
      </p:pic>
      <p:pic>
        <p:nvPicPr>
          <p:cNvPr id="13314" name="Picture 2" descr="http://t1.gstatic.com/images?q=tbn:WIdVwCzX6c7JXM:http://staticlol.lolzombie.com/wp-content/uploads/2010/04/sue.jpg">
            <a:hlinkClick r:id="rId14"/>
          </p:cNvPr>
          <p:cNvPicPr>
            <a:picLocks noChangeAspect="1" noChangeArrowheads="1"/>
          </p:cNvPicPr>
          <p:nvPr/>
        </p:nvPicPr>
        <p:blipFill>
          <a:blip r:embed="rId15" cstate="print"/>
          <a:srcRect/>
          <a:stretch>
            <a:fillRect/>
          </a:stretch>
        </p:blipFill>
        <p:spPr bwMode="auto">
          <a:xfrm>
            <a:off x="838200" y="4419600"/>
            <a:ext cx="1905000" cy="17526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ox(in)">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060"/>
                                        </p:tgtEl>
                                        <p:attrNameLst>
                                          <p:attrName>style.visibility</p:attrName>
                                        </p:attrNameLst>
                                      </p:cBhvr>
                                      <p:to>
                                        <p:strVal val="visible"/>
                                      </p:to>
                                    </p:set>
                                    <p:animEffect transition="in" filter="box(in)">
                                      <p:cBhvr>
                                        <p:cTn id="12" dur="500"/>
                                        <p:tgtEl>
                                          <p:spTgt spid="206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056"/>
                                        </p:tgtEl>
                                        <p:attrNameLst>
                                          <p:attrName>style.visibility</p:attrName>
                                        </p:attrNameLst>
                                      </p:cBhvr>
                                      <p:to>
                                        <p:strVal val="visible"/>
                                      </p:to>
                                    </p:set>
                                    <p:animEffect transition="in" filter="box(in)">
                                      <p:cBhvr>
                                        <p:cTn id="17" dur="500"/>
                                        <p:tgtEl>
                                          <p:spTgt spid="205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2058"/>
                                        </p:tgtEl>
                                        <p:attrNameLst>
                                          <p:attrName>style.visibility</p:attrName>
                                        </p:attrNameLst>
                                      </p:cBhvr>
                                      <p:to>
                                        <p:strVal val="visible"/>
                                      </p:to>
                                    </p:set>
                                    <p:animEffect transition="in" filter="box(in)">
                                      <p:cBhvr>
                                        <p:cTn id="22" dur="500"/>
                                        <p:tgtEl>
                                          <p:spTgt spid="205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3314"/>
                                        </p:tgtEl>
                                        <p:attrNameLst>
                                          <p:attrName>style.visibility</p:attrName>
                                        </p:attrNameLst>
                                      </p:cBhvr>
                                      <p:to>
                                        <p:strVal val="visible"/>
                                      </p:to>
                                    </p:set>
                                    <p:animEffect transition="in" filter="box(in)">
                                      <p:cBhvr>
                                        <p:cTn id="27" dur="500"/>
                                        <p:tgtEl>
                                          <p:spTgt spid="1331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2052"/>
                                        </p:tgtEl>
                                        <p:attrNameLst>
                                          <p:attrName>style.visibility</p:attrName>
                                        </p:attrNameLst>
                                      </p:cBhvr>
                                      <p:to>
                                        <p:strVal val="visible"/>
                                      </p:to>
                                    </p:set>
                                    <p:animEffect transition="in" filter="box(in)">
                                      <p:cBhvr>
                                        <p:cTn id="32" dur="500"/>
                                        <p:tgtEl>
                                          <p:spTgt spid="2052"/>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2062"/>
                                        </p:tgtEl>
                                        <p:attrNameLst>
                                          <p:attrName>style.visibility</p:attrName>
                                        </p:attrNameLst>
                                      </p:cBhvr>
                                      <p:to>
                                        <p:strVal val="visible"/>
                                      </p:to>
                                    </p:set>
                                    <p:animEffect transition="in" filter="box(in)">
                                      <p:cBhvr>
                                        <p:cTn id="37" dur="500"/>
                                        <p:tgtEl>
                                          <p:spTgt spid="20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8"/>
          <p:cNvSpPr>
            <a:spLocks noChangeShapeType="1"/>
          </p:cNvSpPr>
          <p:nvPr/>
        </p:nvSpPr>
        <p:spPr bwMode="auto">
          <a:xfrm>
            <a:off x="4919663" y="2101850"/>
            <a:ext cx="0" cy="3600450"/>
          </a:xfrm>
          <a:prstGeom prst="line">
            <a:avLst/>
          </a:prstGeom>
          <a:noFill/>
          <a:ln w="28575">
            <a:solidFill>
              <a:srgbClr val="6600FF"/>
            </a:solidFill>
            <a:round/>
            <a:headEnd/>
            <a:tailEnd/>
          </a:ln>
        </p:spPr>
        <p:txBody>
          <a:bodyPr/>
          <a:lstStyle/>
          <a:p>
            <a:endParaRPr lang="en-US"/>
          </a:p>
        </p:txBody>
      </p:sp>
      <p:sp>
        <p:nvSpPr>
          <p:cNvPr id="8195" name="Line 9"/>
          <p:cNvSpPr>
            <a:spLocks noChangeShapeType="1"/>
          </p:cNvSpPr>
          <p:nvPr/>
        </p:nvSpPr>
        <p:spPr bwMode="auto">
          <a:xfrm>
            <a:off x="4919663" y="4551363"/>
            <a:ext cx="215900" cy="0"/>
          </a:xfrm>
          <a:prstGeom prst="line">
            <a:avLst/>
          </a:prstGeom>
          <a:noFill/>
          <a:ln w="28575">
            <a:solidFill>
              <a:srgbClr val="6600FF"/>
            </a:solidFill>
            <a:round/>
            <a:headEnd/>
            <a:tailEnd/>
          </a:ln>
        </p:spPr>
        <p:txBody>
          <a:bodyPr/>
          <a:lstStyle/>
          <a:p>
            <a:endParaRPr lang="en-US"/>
          </a:p>
        </p:txBody>
      </p:sp>
      <p:sp>
        <p:nvSpPr>
          <p:cNvPr id="8196" name="Line 11"/>
          <p:cNvSpPr>
            <a:spLocks noChangeShapeType="1"/>
          </p:cNvSpPr>
          <p:nvPr/>
        </p:nvSpPr>
        <p:spPr bwMode="auto">
          <a:xfrm>
            <a:off x="4919663" y="3182938"/>
            <a:ext cx="215900" cy="0"/>
          </a:xfrm>
          <a:prstGeom prst="line">
            <a:avLst/>
          </a:prstGeom>
          <a:noFill/>
          <a:ln w="28575">
            <a:solidFill>
              <a:srgbClr val="6600FF"/>
            </a:solidFill>
            <a:round/>
            <a:headEnd/>
            <a:tailEnd/>
          </a:ln>
        </p:spPr>
        <p:txBody>
          <a:bodyPr/>
          <a:lstStyle/>
          <a:p>
            <a:endParaRPr lang="en-US"/>
          </a:p>
        </p:txBody>
      </p:sp>
      <p:sp>
        <p:nvSpPr>
          <p:cNvPr id="8197" name="Line 12"/>
          <p:cNvSpPr>
            <a:spLocks noChangeShapeType="1"/>
          </p:cNvSpPr>
          <p:nvPr/>
        </p:nvSpPr>
        <p:spPr bwMode="auto">
          <a:xfrm>
            <a:off x="4919663" y="2101850"/>
            <a:ext cx="215900" cy="0"/>
          </a:xfrm>
          <a:prstGeom prst="line">
            <a:avLst/>
          </a:prstGeom>
          <a:noFill/>
          <a:ln w="28575">
            <a:solidFill>
              <a:srgbClr val="6600FF"/>
            </a:solidFill>
            <a:round/>
            <a:headEnd/>
            <a:tailEnd/>
          </a:ln>
        </p:spPr>
        <p:txBody>
          <a:bodyPr/>
          <a:lstStyle/>
          <a:p>
            <a:endParaRPr lang="en-US"/>
          </a:p>
        </p:txBody>
      </p:sp>
      <p:sp>
        <p:nvSpPr>
          <p:cNvPr id="8198" name="Line 14"/>
          <p:cNvSpPr>
            <a:spLocks noChangeShapeType="1"/>
          </p:cNvSpPr>
          <p:nvPr/>
        </p:nvSpPr>
        <p:spPr bwMode="auto">
          <a:xfrm>
            <a:off x="4919663" y="5702300"/>
            <a:ext cx="215900" cy="0"/>
          </a:xfrm>
          <a:prstGeom prst="line">
            <a:avLst/>
          </a:prstGeom>
          <a:noFill/>
          <a:ln w="28575">
            <a:solidFill>
              <a:srgbClr val="6600FF"/>
            </a:solidFill>
            <a:round/>
            <a:headEnd/>
            <a:tailEnd/>
          </a:ln>
        </p:spPr>
        <p:txBody>
          <a:bodyPr/>
          <a:lstStyle/>
          <a:p>
            <a:endParaRPr lang="en-US"/>
          </a:p>
        </p:txBody>
      </p:sp>
      <p:sp>
        <p:nvSpPr>
          <p:cNvPr id="8199" name="Text Box 16"/>
          <p:cNvSpPr txBox="1">
            <a:spLocks noChangeArrowheads="1"/>
          </p:cNvSpPr>
          <p:nvPr/>
        </p:nvSpPr>
        <p:spPr bwMode="auto">
          <a:xfrm>
            <a:off x="3276600" y="1368425"/>
            <a:ext cx="2500313" cy="461963"/>
          </a:xfrm>
          <a:prstGeom prst="rect">
            <a:avLst/>
          </a:prstGeom>
          <a:noFill/>
          <a:ln w="9525">
            <a:noFill/>
            <a:miter lim="800000"/>
            <a:headEnd/>
            <a:tailEnd/>
          </a:ln>
        </p:spPr>
        <p:txBody>
          <a:bodyPr>
            <a:spAutoFit/>
          </a:bodyPr>
          <a:lstStyle/>
          <a:p>
            <a:pPr algn="ctr">
              <a:spcBef>
                <a:spcPct val="50000"/>
              </a:spcBef>
            </a:pPr>
            <a:r>
              <a:rPr lang="en-GB" sz="2400"/>
              <a:t>3 Minutes</a:t>
            </a:r>
          </a:p>
        </p:txBody>
      </p:sp>
      <p:sp>
        <p:nvSpPr>
          <p:cNvPr id="2065" name="AutoShape 17">
            <a:hlinkClick r:id="" action="ppaction://noaction" highlightClick="1"/>
          </p:cNvPr>
          <p:cNvSpPr>
            <a:spLocks noChangeArrowheads="1"/>
          </p:cNvSpPr>
          <p:nvPr/>
        </p:nvSpPr>
        <p:spPr bwMode="auto">
          <a:xfrm>
            <a:off x="3657600" y="609600"/>
            <a:ext cx="1947842" cy="736612"/>
          </a:xfrm>
          <a:prstGeom prst="actionButtonBlank">
            <a:avLst/>
          </a:prstGeom>
          <a:solidFill>
            <a:schemeClr val="tx2"/>
          </a:solidFill>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GB" sz="2400" b="1" dirty="0"/>
              <a:t>Start Timer</a:t>
            </a:r>
          </a:p>
        </p:txBody>
      </p:sp>
      <p:sp>
        <p:nvSpPr>
          <p:cNvPr id="8203" name="Text Box 18"/>
          <p:cNvSpPr txBox="1">
            <a:spLocks noChangeArrowheads="1"/>
          </p:cNvSpPr>
          <p:nvPr/>
        </p:nvSpPr>
        <p:spPr bwMode="auto">
          <a:xfrm>
            <a:off x="5207000" y="1958975"/>
            <a:ext cx="431800" cy="304800"/>
          </a:xfrm>
          <a:prstGeom prst="rect">
            <a:avLst/>
          </a:prstGeom>
          <a:noFill/>
          <a:ln w="9525">
            <a:noFill/>
            <a:miter lim="800000"/>
            <a:headEnd/>
            <a:tailEnd/>
          </a:ln>
        </p:spPr>
        <p:txBody>
          <a:bodyPr>
            <a:spAutoFit/>
          </a:bodyPr>
          <a:lstStyle/>
          <a:p>
            <a:pPr>
              <a:spcBef>
                <a:spcPct val="50000"/>
              </a:spcBef>
            </a:pPr>
            <a:r>
              <a:rPr lang="en-GB" sz="1400"/>
              <a:t>3</a:t>
            </a:r>
          </a:p>
        </p:txBody>
      </p:sp>
      <p:sp>
        <p:nvSpPr>
          <p:cNvPr id="8204" name="Text Box 19"/>
          <p:cNvSpPr txBox="1">
            <a:spLocks noChangeArrowheads="1"/>
          </p:cNvSpPr>
          <p:nvPr/>
        </p:nvSpPr>
        <p:spPr bwMode="auto">
          <a:xfrm>
            <a:off x="5207000" y="3038475"/>
            <a:ext cx="431800" cy="304800"/>
          </a:xfrm>
          <a:prstGeom prst="rect">
            <a:avLst/>
          </a:prstGeom>
          <a:noFill/>
          <a:ln w="9525">
            <a:noFill/>
            <a:miter lim="800000"/>
            <a:headEnd/>
            <a:tailEnd/>
          </a:ln>
        </p:spPr>
        <p:txBody>
          <a:bodyPr>
            <a:spAutoFit/>
          </a:bodyPr>
          <a:lstStyle/>
          <a:p>
            <a:pPr>
              <a:spcBef>
                <a:spcPct val="50000"/>
              </a:spcBef>
            </a:pPr>
            <a:r>
              <a:rPr lang="en-GB" sz="1400"/>
              <a:t>2</a:t>
            </a:r>
          </a:p>
        </p:txBody>
      </p:sp>
      <p:sp>
        <p:nvSpPr>
          <p:cNvPr id="8205" name="Text Box 20"/>
          <p:cNvSpPr txBox="1">
            <a:spLocks noChangeArrowheads="1"/>
          </p:cNvSpPr>
          <p:nvPr/>
        </p:nvSpPr>
        <p:spPr bwMode="auto">
          <a:xfrm>
            <a:off x="5207000" y="4406900"/>
            <a:ext cx="431800" cy="304800"/>
          </a:xfrm>
          <a:prstGeom prst="rect">
            <a:avLst/>
          </a:prstGeom>
          <a:noFill/>
          <a:ln w="9525">
            <a:noFill/>
            <a:miter lim="800000"/>
            <a:headEnd/>
            <a:tailEnd/>
          </a:ln>
        </p:spPr>
        <p:txBody>
          <a:bodyPr>
            <a:spAutoFit/>
          </a:bodyPr>
          <a:lstStyle/>
          <a:p>
            <a:pPr>
              <a:spcBef>
                <a:spcPct val="50000"/>
              </a:spcBef>
            </a:pPr>
            <a:r>
              <a:rPr lang="en-GB" sz="1400"/>
              <a:t>1</a:t>
            </a:r>
          </a:p>
        </p:txBody>
      </p:sp>
      <p:sp>
        <p:nvSpPr>
          <p:cNvPr id="8206" name="Text Box 21"/>
          <p:cNvSpPr txBox="1">
            <a:spLocks noChangeArrowheads="1"/>
          </p:cNvSpPr>
          <p:nvPr/>
        </p:nvSpPr>
        <p:spPr bwMode="auto">
          <a:xfrm>
            <a:off x="5207000" y="5486400"/>
            <a:ext cx="431800" cy="304800"/>
          </a:xfrm>
          <a:prstGeom prst="rect">
            <a:avLst/>
          </a:prstGeom>
          <a:noFill/>
          <a:ln w="9525">
            <a:noFill/>
            <a:miter lim="800000"/>
            <a:headEnd/>
            <a:tailEnd/>
          </a:ln>
        </p:spPr>
        <p:txBody>
          <a:bodyPr>
            <a:spAutoFit/>
          </a:bodyPr>
          <a:lstStyle/>
          <a:p>
            <a:pPr>
              <a:spcBef>
                <a:spcPct val="50000"/>
              </a:spcBef>
            </a:pPr>
            <a:r>
              <a:rPr lang="en-GB" sz="1400"/>
              <a:t>0</a:t>
            </a:r>
          </a:p>
        </p:txBody>
      </p:sp>
      <p:sp>
        <p:nvSpPr>
          <p:cNvPr id="17" name="Rectangle 2"/>
          <p:cNvSpPr>
            <a:spLocks noChangeArrowheads="1"/>
          </p:cNvSpPr>
          <p:nvPr/>
        </p:nvSpPr>
        <p:spPr bwMode="auto">
          <a:xfrm>
            <a:off x="4281510" y="2101845"/>
            <a:ext cx="500066" cy="3643338"/>
          </a:xfrm>
          <a:prstGeom prst="rect">
            <a:avLst/>
          </a:prstGeom>
          <a:gradFill flip="none" rotWithShape="1">
            <a:gsLst>
              <a:gs pos="0">
                <a:srgbClr val="8488C4"/>
              </a:gs>
              <a:gs pos="53000">
                <a:srgbClr val="D4DEFF"/>
              </a:gs>
              <a:gs pos="83000">
                <a:srgbClr val="D4DEFF"/>
              </a:gs>
              <a:gs pos="100000">
                <a:srgbClr val="96AB94"/>
              </a:gs>
            </a:gsLst>
            <a:lin ang="13500000" scaled="1"/>
            <a:tileRect/>
          </a:gradFill>
          <a:ln w="9525">
            <a:solidFill>
              <a:schemeClr val="tx1"/>
            </a:solidFill>
            <a:miter lim="800000"/>
            <a:headEnd/>
            <a:tailEnd/>
          </a:ln>
          <a:effectLst/>
          <a:scene3d>
            <a:camera prst="orthographicFront"/>
            <a:lightRig rig="threePt" dir="t"/>
          </a:scene3d>
          <a:sp3d extrusionH="76200" prstMaterial="clear">
            <a:bevelT w="152400" h="50800" prst="softRound"/>
            <a:bevelB/>
            <a:extrusionClr>
              <a:schemeClr val="bg1"/>
            </a:extrusionClr>
          </a:sp3d>
        </p:spPr>
        <p:txBody>
          <a:bodyPr wrap="none" anchor="ctr"/>
          <a:lstStyle/>
          <a:p>
            <a:pPr>
              <a:defRPr/>
            </a:pPr>
            <a:endParaRPr lang="en-GB"/>
          </a:p>
        </p:txBody>
      </p:sp>
      <p:sp>
        <p:nvSpPr>
          <p:cNvPr id="18" name="Rectangle 3"/>
          <p:cNvSpPr>
            <a:spLocks noChangeArrowheads="1"/>
          </p:cNvSpPr>
          <p:nvPr/>
        </p:nvSpPr>
        <p:spPr bwMode="auto">
          <a:xfrm>
            <a:off x="4281510" y="2101845"/>
            <a:ext cx="503238" cy="3600450"/>
          </a:xfrm>
          <a:prstGeom prst="rect">
            <a:avLst/>
          </a:prstGeom>
          <a:gradFill flip="none" rotWithShape="1">
            <a:gsLst>
              <a:gs pos="0">
                <a:srgbClr val="DDEBCF"/>
              </a:gs>
              <a:gs pos="50000">
                <a:srgbClr val="9CB86E"/>
              </a:gs>
              <a:gs pos="100000">
                <a:srgbClr val="156B13"/>
              </a:gs>
            </a:gsLst>
            <a:lin ang="16200000" scaled="1"/>
            <a:tileRect/>
          </a:gradFill>
          <a:ln w="9525">
            <a:solidFill>
              <a:schemeClr val="tx1"/>
            </a:solidFill>
            <a:miter lim="800000"/>
            <a:headEnd/>
            <a:tailEnd/>
          </a:ln>
          <a:effectLst/>
          <a:scene3d>
            <a:camera prst="orthographicFront"/>
            <a:lightRig rig="harsh" dir="t"/>
          </a:scene3d>
          <a:sp3d>
            <a:bevelT w="152400" h="50800" prst="softRound"/>
            <a:bevelB/>
          </a:sp3d>
        </p:spPr>
        <p:txBody>
          <a:bodyPr wrap="none" anchor="ctr"/>
          <a:lstStyle/>
          <a:p>
            <a:pPr>
              <a:defRPr/>
            </a:pPr>
            <a:endParaRPr lang="en-GB"/>
          </a:p>
        </p:txBody>
      </p:sp>
      <p:pic>
        <p:nvPicPr>
          <p:cNvPr id="15" name="MSj03883630000[1].wav">
            <a:hlinkClick r:id="" action="ppaction://media"/>
          </p:cNvPr>
          <p:cNvPicPr>
            <a:picLocks noRot="1" noChangeAspect="1"/>
          </p:cNvPicPr>
          <p:nvPr>
            <a:wavAudioFile r:embed="rId1" name="MSj03883630000[1].wav"/>
          </p:nvPr>
        </p:nvPicPr>
        <p:blipFill>
          <a:blip r:embed="rId3" cstate="print"/>
          <a:srcRect/>
          <a:stretch>
            <a:fillRect/>
          </a:stretch>
        </p:blipFill>
        <p:spPr bwMode="auto">
          <a:xfrm>
            <a:off x="8715375" y="65532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065"/>
                    </p:tgtEl>
                  </p:cond>
                </p:stCondLst>
                <p:endSync evt="end" delay="0">
                  <p:rtn val="all"/>
                </p:endSync>
                <p:childTnLst>
                  <p:par>
                    <p:cTn id="3" fill="hold">
                      <p:stCondLst>
                        <p:cond delay="0"/>
                      </p:stCondLst>
                      <p:childTnLst>
                        <p:par>
                          <p:cTn id="4" fill="hold">
                            <p:stCondLst>
                              <p:cond delay="0"/>
                            </p:stCondLst>
                            <p:childTnLst>
                              <p:par>
                                <p:cTn id="5" presetID="12" presetClass="exit" presetSubtype="4" fill="hold" nodeType="clickEffect">
                                  <p:stCondLst>
                                    <p:cond delay="0"/>
                                  </p:stCondLst>
                                  <p:childTnLst>
                                    <p:animEffect transition="out" filter="slide(fromBottom)">
                                      <p:cBhvr>
                                        <p:cTn id="6" dur="180000"/>
                                        <p:tgtEl>
                                          <p:spTgt spid="18"/>
                                        </p:tgtEl>
                                      </p:cBhvr>
                                    </p:animEffect>
                                    <p:set>
                                      <p:cBhvr>
                                        <p:cTn id="7" dur="1" fill="hold">
                                          <p:stCondLst>
                                            <p:cond delay="179999"/>
                                          </p:stCondLst>
                                        </p:cTn>
                                        <p:tgtEl>
                                          <p:spTgt spid="18"/>
                                        </p:tgtEl>
                                        <p:attrNameLst>
                                          <p:attrName>style.visibility</p:attrName>
                                        </p:attrNameLst>
                                      </p:cBhvr>
                                      <p:to>
                                        <p:strVal val="hidden"/>
                                      </p:to>
                                    </p:set>
                                  </p:childTnLst>
                                </p:cTn>
                              </p:par>
                            </p:childTnLst>
                          </p:cTn>
                        </p:par>
                        <p:par>
                          <p:cTn id="8" fill="hold">
                            <p:stCondLst>
                              <p:cond delay="180000"/>
                            </p:stCondLst>
                            <p:childTnLst>
                              <p:par>
                                <p:cTn id="9" presetID="1" presetClass="mediacall" presetSubtype="0" fill="hold" nodeType="afterEffect">
                                  <p:stCondLst>
                                    <p:cond delay="0"/>
                                  </p:stCondLst>
                                  <p:childTnLst>
                                    <p:cmd type="call" cmd="playFrom(0.0)">
                                      <p:cBhvr>
                                        <p:cTn id="10" dur="4609" fill="hold"/>
                                        <p:tgtEl>
                                          <p:spTgt spid="15"/>
                                        </p:tgtEl>
                                      </p:cBhvr>
                                    </p:cmd>
                                  </p:childTnLst>
                                </p:cTn>
                              </p:par>
                            </p:childTnLst>
                          </p:cTn>
                        </p:par>
                      </p:childTnLst>
                    </p:cTn>
                  </p:par>
                </p:childTnLst>
              </p:cTn>
              <p:nextCondLst>
                <p:cond evt="onClick" delay="0">
                  <p:tgtEl>
                    <p:spTgt spid="2065"/>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1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LITERACY CO-COACHING</a:t>
            </a:r>
            <a:endParaRPr lang="en-US" b="1" dirty="0"/>
          </a:p>
        </p:txBody>
      </p:sp>
      <p:sp>
        <p:nvSpPr>
          <p:cNvPr id="3" name="Content Placeholder 2"/>
          <p:cNvSpPr>
            <a:spLocks noGrp="1"/>
          </p:cNvSpPr>
          <p:nvPr>
            <p:ph sz="quarter" idx="1"/>
          </p:nvPr>
        </p:nvSpPr>
        <p:spPr>
          <a:xfrm>
            <a:off x="609600" y="1676400"/>
            <a:ext cx="8153400" cy="4800600"/>
          </a:xfrm>
        </p:spPr>
        <p:txBody>
          <a:bodyPr>
            <a:normAutofit fontScale="55000" lnSpcReduction="20000"/>
          </a:bodyPr>
          <a:lstStyle/>
          <a:p>
            <a:pPr algn="ctr">
              <a:buNone/>
            </a:pPr>
            <a:r>
              <a:rPr lang="en-US" sz="3400" dirty="0" smtClean="0"/>
              <a:t>the </a:t>
            </a:r>
            <a:r>
              <a:rPr lang="en-US" sz="6900" dirty="0" smtClean="0"/>
              <a:t>BIG</a:t>
            </a:r>
            <a:r>
              <a:rPr lang="en-US" sz="3400" dirty="0" smtClean="0"/>
              <a:t> idea</a:t>
            </a:r>
          </a:p>
          <a:p>
            <a:pPr>
              <a:buNone/>
            </a:pPr>
            <a:r>
              <a:rPr lang="en-US" sz="3400" dirty="0" smtClean="0"/>
              <a:t>What is a Coach? </a:t>
            </a:r>
          </a:p>
          <a:p>
            <a:pPr>
              <a:buNone/>
            </a:pPr>
            <a:r>
              <a:rPr lang="en-US" sz="3400" dirty="0" smtClean="0"/>
              <a:t>     A person at the first reporting level (above the working team) in a team based organization where leadership is shared among team members. A coach (unlike traditional supervisors) leads more through collaborating than through 'directing.' Also called coordinator, facilitator, or mentor.</a:t>
            </a:r>
          </a:p>
          <a:p>
            <a:pPr>
              <a:buNone/>
            </a:pPr>
            <a:r>
              <a:rPr lang="en-US" sz="3400" dirty="0" smtClean="0"/>
              <a:t>	</a:t>
            </a:r>
          </a:p>
          <a:p>
            <a:pPr>
              <a:buNone/>
            </a:pPr>
            <a:r>
              <a:rPr lang="en-US" sz="3800" b="1" dirty="0" smtClean="0"/>
              <a:t>What is a Co-coach?  </a:t>
            </a:r>
          </a:p>
          <a:p>
            <a:pPr>
              <a:buNone/>
            </a:pPr>
            <a:r>
              <a:rPr lang="en-US" sz="3800" b="1" dirty="0" smtClean="0"/>
              <a:t>	A Co-Coach holds the exact same definition, but the term co-coach removes the element of hierarchy or the notion of a chain of command, and therefore fits our mission much better! </a:t>
            </a:r>
          </a:p>
          <a:p>
            <a:pPr>
              <a:buNone/>
            </a:pPr>
            <a:r>
              <a:rPr lang="en-US" sz="3400" dirty="0" smtClean="0"/>
              <a:t>    </a:t>
            </a:r>
          </a:p>
          <a:p>
            <a:pPr>
              <a:buNone/>
            </a:pPr>
            <a:r>
              <a:rPr lang="en-US" sz="3400" dirty="0" smtClean="0"/>
              <a:t>Therefore…</a:t>
            </a:r>
          </a:p>
          <a:p>
            <a:pPr>
              <a:buNone/>
            </a:pPr>
            <a:endParaRPr lang="en-US" sz="3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ox(i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ox(in)">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CO-COACHING</a:t>
            </a:r>
            <a:endParaRPr lang="en-US" b="1" dirty="0"/>
          </a:p>
        </p:txBody>
      </p:sp>
      <p:sp>
        <p:nvSpPr>
          <p:cNvPr id="3" name="Content Placeholder 2"/>
          <p:cNvSpPr>
            <a:spLocks noGrp="1"/>
          </p:cNvSpPr>
          <p:nvPr>
            <p:ph sz="quarter" idx="1"/>
          </p:nvPr>
        </p:nvSpPr>
        <p:spPr/>
        <p:txBody>
          <a:bodyPr>
            <a:normAutofit/>
          </a:bodyPr>
          <a:lstStyle/>
          <a:p>
            <a:pPr>
              <a:buNone/>
            </a:pPr>
            <a:endParaRPr lang="en-US" sz="2400" dirty="0" smtClean="0"/>
          </a:p>
          <a:p>
            <a:pPr>
              <a:buNone/>
            </a:pPr>
            <a:r>
              <a:rPr lang="en-US" sz="3600" b="1" dirty="0" smtClean="0"/>
              <a:t>Co-coaching is...</a:t>
            </a:r>
          </a:p>
          <a:p>
            <a:pPr>
              <a:buNone/>
            </a:pPr>
            <a:r>
              <a:rPr lang="en-US" sz="3200" b="1" dirty="0" smtClean="0"/>
              <a:t>   the </a:t>
            </a:r>
            <a:r>
              <a:rPr lang="en-US" sz="3200" b="1" u="sng" dirty="0" smtClean="0"/>
              <a:t>structured practice </a:t>
            </a:r>
            <a:r>
              <a:rPr lang="en-US" sz="3200" b="1" dirty="0" smtClean="0"/>
              <a:t>of </a:t>
            </a:r>
            <a:r>
              <a:rPr lang="en-US" sz="3200" b="1" u="sng" dirty="0" smtClean="0"/>
              <a:t>mutual exchange of coaching support</a:t>
            </a:r>
            <a:r>
              <a:rPr lang="en-US" sz="3200" b="1" dirty="0" smtClean="0"/>
              <a:t> among peers. This can take the form of a range of practices. One form involves each individual taking turns to be ‘the coach’.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2057400"/>
            <a:ext cx="5562600" cy="3539430"/>
          </a:xfrm>
          <a:prstGeom prst="rect">
            <a:avLst/>
          </a:prstGeom>
        </p:spPr>
        <p:txBody>
          <a:bodyPr wrap="square">
            <a:spAutoFit/>
          </a:bodyPr>
          <a:lstStyle/>
          <a:p>
            <a:pPr>
              <a:buNone/>
            </a:pPr>
            <a:r>
              <a:rPr lang="en-US" sz="3200" dirty="0" smtClean="0"/>
              <a:t>“Traditionally, teaching has been a very isolated profession. Yet</a:t>
            </a:r>
          </a:p>
          <a:p>
            <a:pPr>
              <a:buNone/>
            </a:pPr>
            <a:r>
              <a:rPr lang="en-US" sz="3200" dirty="0" smtClean="0"/>
              <a:t> research indicates that the best learning occurs in collaboration with others (</a:t>
            </a:r>
            <a:r>
              <a:rPr lang="en-US" sz="3200" dirty="0" err="1" smtClean="0"/>
              <a:t>Fullan</a:t>
            </a:r>
            <a:r>
              <a:rPr lang="en-US" sz="3200" dirty="0" smtClean="0"/>
              <a:t> 1995; Joyce and Showers 1995; </a:t>
            </a:r>
            <a:r>
              <a:rPr lang="en-US" sz="3200" dirty="0" err="1" smtClean="0"/>
              <a:t>Staub</a:t>
            </a:r>
            <a:r>
              <a:rPr lang="en-US" sz="3200" dirty="0" smtClean="0"/>
              <a:t>, West and Miller 1998).”</a:t>
            </a:r>
          </a:p>
        </p:txBody>
      </p:sp>
      <p:sp>
        <p:nvSpPr>
          <p:cNvPr id="3" name="Title 2"/>
          <p:cNvSpPr>
            <a:spLocks noGrp="1"/>
          </p:cNvSpPr>
          <p:nvPr>
            <p:ph type="title"/>
          </p:nvPr>
        </p:nvSpPr>
        <p:spPr/>
        <p:txBody>
          <a:bodyPr/>
          <a:lstStyle/>
          <a:p>
            <a:r>
              <a:rPr lang="en-US" dirty="0" smtClean="0"/>
              <a:t>In conversation partners…</a:t>
            </a:r>
            <a:endParaRPr lang="en-US" dirty="0"/>
          </a:p>
        </p:txBody>
      </p:sp>
      <p:sp>
        <p:nvSpPr>
          <p:cNvPr id="4" name="Content Placeholder 3"/>
          <p:cNvSpPr>
            <a:spLocks noGrp="1"/>
          </p:cNvSpPr>
          <p:nvPr>
            <p:ph sz="quarter" idx="1"/>
          </p:nvPr>
        </p:nvSpPr>
        <p:spPr>
          <a:xfrm>
            <a:off x="612648" y="1981200"/>
            <a:ext cx="8153400" cy="4114800"/>
          </a:xfrm>
        </p:spPr>
        <p:txBody>
          <a:bodyPr/>
          <a:lstStyle/>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4054</TotalTime>
  <Words>2424</Words>
  <Application>Microsoft Office PowerPoint</Application>
  <PresentationFormat>On-screen Show (4:3)</PresentationFormat>
  <Paragraphs>453</Paragraphs>
  <Slides>43</Slides>
  <Notes>39</Notes>
  <HiddenSlides>7</HiddenSlides>
  <MMClips>3</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Median</vt:lpstr>
      <vt:lpstr>Slide 1</vt:lpstr>
      <vt:lpstr>LITERACY COACHING Agenda</vt:lpstr>
      <vt:lpstr>Literacy Coaching</vt:lpstr>
      <vt:lpstr> Coaching:   Part 1</vt:lpstr>
      <vt:lpstr>Minds On! Some visuals</vt:lpstr>
      <vt:lpstr>Slide 6</vt:lpstr>
      <vt:lpstr>LITERACY CO-COACHING</vt:lpstr>
      <vt:lpstr>CO-COACHING</vt:lpstr>
      <vt:lpstr>In conversation partners…</vt:lpstr>
      <vt:lpstr>Slide 10</vt:lpstr>
      <vt:lpstr> Literacy: QUICK WRITE  </vt:lpstr>
      <vt:lpstr>Minds On…Literacy</vt:lpstr>
      <vt:lpstr>Action…</vt:lpstr>
      <vt:lpstr>Slide 14</vt:lpstr>
      <vt:lpstr>Action…</vt:lpstr>
      <vt:lpstr>Slide 16</vt:lpstr>
      <vt:lpstr>SHARE your collaborative effort…</vt:lpstr>
      <vt:lpstr>Consolidation...</vt:lpstr>
      <vt:lpstr>Slide 19</vt:lpstr>
      <vt:lpstr>Consolidation</vt:lpstr>
      <vt:lpstr>Consolidation…  Literacy Co-Coaching will…</vt:lpstr>
      <vt:lpstr>Good teaching is… GRAFFITTI </vt:lpstr>
      <vt:lpstr>Slide 23</vt:lpstr>
      <vt:lpstr>Slide 24</vt:lpstr>
      <vt:lpstr>Literacy Co-Coaching: Part 2</vt:lpstr>
      <vt:lpstr>‘Say Something’ Activity</vt:lpstr>
      <vt:lpstr>WHY Co-coaching?</vt:lpstr>
      <vt:lpstr>In Conversation partners…</vt:lpstr>
      <vt:lpstr>Literacy Co-Coaching: Part 3</vt:lpstr>
      <vt:lpstr>Virtual Co-Coaching</vt:lpstr>
      <vt:lpstr>Slide 31</vt:lpstr>
      <vt:lpstr>What is the Partnership Philosophy?</vt:lpstr>
      <vt:lpstr>What is PROCHASKA?</vt:lpstr>
      <vt:lpstr>Lesson Study</vt:lpstr>
      <vt:lpstr>What is the Partnership Philosophy?</vt:lpstr>
      <vt:lpstr>In Conversation partners…</vt:lpstr>
      <vt:lpstr>Literacy Co-coaching</vt:lpstr>
      <vt:lpstr>Co-Coaching Is an Interactive Process</vt:lpstr>
      <vt:lpstr>Literacy Co-Coaching</vt:lpstr>
      <vt:lpstr>Co-planning…</vt:lpstr>
      <vt:lpstr>Co-coaches also need to…</vt:lpstr>
      <vt:lpstr> How the Co-Coaching Literacy model  supports Growing Success </vt:lpstr>
      <vt:lpstr>Slide 43</vt:lpstr>
    </vt:vector>
  </TitlesOfParts>
  <Company>Dufferin-Peel CDSB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alvaroa</dc:creator>
  <cp:lastModifiedBy>clarkec</cp:lastModifiedBy>
  <cp:revision>332</cp:revision>
  <dcterms:created xsi:type="dcterms:W3CDTF">2010-09-25T23:27:31Z</dcterms:created>
  <dcterms:modified xsi:type="dcterms:W3CDTF">2011-10-11T18:48:35Z</dcterms:modified>
</cp:coreProperties>
</file>